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4"/>
  </p:notesMasterIdLst>
  <p:sldIdLst>
    <p:sldId id="342" r:id="rId5"/>
    <p:sldId id="354" r:id="rId6"/>
    <p:sldId id="351" r:id="rId7"/>
    <p:sldId id="355" r:id="rId8"/>
    <p:sldId id="357" r:id="rId9"/>
    <p:sldId id="356" r:id="rId10"/>
    <p:sldId id="412" r:id="rId11"/>
    <p:sldId id="413" r:id="rId12"/>
    <p:sldId id="359" r:id="rId13"/>
    <p:sldId id="360" r:id="rId14"/>
    <p:sldId id="361" r:id="rId15"/>
    <p:sldId id="420" r:id="rId16"/>
    <p:sldId id="362" r:id="rId17"/>
    <p:sldId id="363" r:id="rId18"/>
    <p:sldId id="364" r:id="rId19"/>
    <p:sldId id="365" r:id="rId20"/>
    <p:sldId id="366" r:id="rId21"/>
    <p:sldId id="415" r:id="rId22"/>
    <p:sldId id="418" r:id="rId23"/>
    <p:sldId id="461" r:id="rId24"/>
    <p:sldId id="367" r:id="rId25"/>
    <p:sldId id="368" r:id="rId26"/>
    <p:sldId id="419" r:id="rId27"/>
    <p:sldId id="370" r:id="rId28"/>
    <p:sldId id="371" r:id="rId29"/>
    <p:sldId id="372" r:id="rId30"/>
    <p:sldId id="373" r:id="rId31"/>
    <p:sldId id="374" r:id="rId32"/>
    <p:sldId id="408" r:id="rId33"/>
    <p:sldId id="375" r:id="rId34"/>
    <p:sldId id="414" r:id="rId35"/>
    <p:sldId id="380" r:id="rId36"/>
    <p:sldId id="457" r:id="rId37"/>
    <p:sldId id="379" r:id="rId38"/>
    <p:sldId id="376" r:id="rId39"/>
    <p:sldId id="377" r:id="rId40"/>
    <p:sldId id="378" r:id="rId41"/>
    <p:sldId id="382" r:id="rId42"/>
    <p:sldId id="394" r:id="rId43"/>
    <p:sldId id="383" r:id="rId44"/>
    <p:sldId id="384" r:id="rId45"/>
    <p:sldId id="385" r:id="rId46"/>
    <p:sldId id="386" r:id="rId47"/>
    <p:sldId id="387" r:id="rId48"/>
    <p:sldId id="388" r:id="rId49"/>
    <p:sldId id="389" r:id="rId50"/>
    <p:sldId id="390" r:id="rId51"/>
    <p:sldId id="391" r:id="rId52"/>
    <p:sldId id="392" r:id="rId53"/>
    <p:sldId id="393" r:id="rId54"/>
    <p:sldId id="438" r:id="rId55"/>
    <p:sldId id="395" r:id="rId56"/>
    <p:sldId id="396" r:id="rId57"/>
    <p:sldId id="397" r:id="rId58"/>
    <p:sldId id="456" r:id="rId59"/>
    <p:sldId id="398" r:id="rId60"/>
    <p:sldId id="399" r:id="rId61"/>
    <p:sldId id="402" r:id="rId62"/>
    <p:sldId id="401" r:id="rId63"/>
    <p:sldId id="403" r:id="rId64"/>
    <p:sldId id="404" r:id="rId65"/>
    <p:sldId id="406" r:id="rId66"/>
    <p:sldId id="424" r:id="rId67"/>
    <p:sldId id="426" r:id="rId68"/>
    <p:sldId id="425" r:id="rId69"/>
    <p:sldId id="409" r:id="rId70"/>
    <p:sldId id="410" r:id="rId71"/>
    <p:sldId id="411" r:id="rId72"/>
    <p:sldId id="416" r:id="rId73"/>
    <p:sldId id="432" r:id="rId74"/>
    <p:sldId id="433" r:id="rId75"/>
    <p:sldId id="427" r:id="rId76"/>
    <p:sldId id="428" r:id="rId77"/>
    <p:sldId id="429" r:id="rId78"/>
    <p:sldId id="447" r:id="rId79"/>
    <p:sldId id="430" r:id="rId80"/>
    <p:sldId id="431" r:id="rId81"/>
    <p:sldId id="434" r:id="rId82"/>
    <p:sldId id="436" r:id="rId83"/>
    <p:sldId id="437" r:id="rId84"/>
    <p:sldId id="460" r:id="rId85"/>
    <p:sldId id="455" r:id="rId86"/>
    <p:sldId id="452" r:id="rId87"/>
    <p:sldId id="454" r:id="rId88"/>
    <p:sldId id="439" r:id="rId89"/>
    <p:sldId id="448" r:id="rId90"/>
    <p:sldId id="444" r:id="rId91"/>
    <p:sldId id="445" r:id="rId92"/>
    <p:sldId id="440" r:id="rId93"/>
    <p:sldId id="443" r:id="rId94"/>
    <p:sldId id="442" r:id="rId95"/>
    <p:sldId id="453" r:id="rId96"/>
    <p:sldId id="435" r:id="rId97"/>
    <p:sldId id="446" r:id="rId98"/>
    <p:sldId id="449" r:id="rId99"/>
    <p:sldId id="450" r:id="rId100"/>
    <p:sldId id="458" r:id="rId101"/>
    <p:sldId id="459" r:id="rId102"/>
    <p:sldId id="451" r:id="rId10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202E"/>
    <a:srgbClr val="05152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5049" autoAdjust="0"/>
  </p:normalViewPr>
  <p:slideViewPr>
    <p:cSldViewPr snapToGrid="0" snapToObjects="1" showGuides="1">
      <p:cViewPr varScale="1">
        <p:scale>
          <a:sx n="51" d="100"/>
          <a:sy n="51" d="100"/>
        </p:scale>
        <p:origin x="150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theme" Target="theme/theme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microsoft.com/office/2018/10/relationships/authors" Target="author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3339F-6CEA-4641-BE08-40DAFD6FCF25}" type="datetimeFigureOut">
              <a:rPr lang="en-US" smtClean="0"/>
              <a:t>8/6/2023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75CB5-5666-5049-9AE0-38EFD385C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braunwald-1 month; topal-3 months;</a:t>
            </a:r>
          </a:p>
          <a:p>
            <a:r>
              <a:rPr lang="en-US" dirty="0" err="1"/>
              <a:t>Timi</a:t>
            </a:r>
            <a:r>
              <a:rPr lang="en-US" dirty="0"/>
              <a:t> I flow- subtotal /FUNCTIONAL OCCLUSION</a:t>
            </a:r>
          </a:p>
          <a:p>
            <a:r>
              <a:rPr lang="en-US" dirty="0"/>
              <a:t>PSEUDO OCCLUSION- lesion with residual lumen but without antegrade flow </a:t>
            </a:r>
            <a:r>
              <a:rPr lang="en-US" dirty="0" err="1"/>
              <a:t>bcz</a:t>
            </a:r>
            <a:r>
              <a:rPr lang="en-US" dirty="0"/>
              <a:t> of competing collateral flow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02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Baseline ischemic burden of more than 12.5 % benefit from </a:t>
            </a:r>
            <a:r>
              <a:rPr lang="en-US" dirty="0" err="1"/>
              <a:t>cto</a:t>
            </a:r>
            <a:r>
              <a:rPr lang="en-US" dirty="0"/>
              <a:t> opening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73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540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287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66 male with history of </a:t>
            </a:r>
            <a:r>
              <a:rPr lang="en-US" dirty="0" err="1"/>
              <a:t>vt</a:t>
            </a:r>
            <a:r>
              <a:rPr lang="en-US" dirty="0"/>
              <a:t> storm. Had </a:t>
            </a:r>
            <a:r>
              <a:rPr lang="en-US" dirty="0" err="1"/>
              <a:t>rca</a:t>
            </a:r>
            <a:r>
              <a:rPr lang="en-US" dirty="0"/>
              <a:t> </a:t>
            </a:r>
            <a:r>
              <a:rPr lang="en-US" dirty="0" err="1"/>
              <a:t>cto</a:t>
            </a:r>
            <a:r>
              <a:rPr lang="en-US" dirty="0"/>
              <a:t>.. After </a:t>
            </a:r>
            <a:r>
              <a:rPr lang="en-US" dirty="0" err="1"/>
              <a:t>pci</a:t>
            </a:r>
            <a:r>
              <a:rPr lang="en-US" dirty="0"/>
              <a:t> to </a:t>
            </a:r>
            <a:r>
              <a:rPr lang="en-US" dirty="0" err="1"/>
              <a:t>rca</a:t>
            </a:r>
            <a:r>
              <a:rPr lang="en-US" dirty="0"/>
              <a:t> </a:t>
            </a:r>
            <a:r>
              <a:rPr lang="en-US" dirty="0" err="1"/>
              <a:t>cto</a:t>
            </a:r>
            <a:r>
              <a:rPr lang="en-US" dirty="0"/>
              <a:t> he had ICD and discharged. After 9 months in checkup interrogation revealed he had NSVT but not required the delivery of shock.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904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Although guidelines do not recommend revascularization alone as a treatment of </a:t>
            </a:r>
            <a:r>
              <a:rPr lang="en-US" dirty="0" err="1"/>
              <a:t>vt</a:t>
            </a:r>
            <a:r>
              <a:rPr lang="en-US" dirty="0"/>
              <a:t>, recent  studies on revascularization of </a:t>
            </a:r>
            <a:r>
              <a:rPr lang="en-US" dirty="0" err="1"/>
              <a:t>cto</a:t>
            </a:r>
            <a:r>
              <a:rPr lang="en-US" dirty="0"/>
              <a:t> prove that this might actually be the case. Yet we need additional knowledge.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880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Pt with a </a:t>
            </a:r>
            <a:r>
              <a:rPr lang="en-US" sz="1200" dirty="0" err="1">
                <a:solidFill>
                  <a:schemeClr val="bg1"/>
                </a:solidFill>
              </a:rPr>
              <a:t>cto</a:t>
            </a:r>
            <a:r>
              <a:rPr lang="en-US" sz="1200" dirty="0">
                <a:solidFill>
                  <a:schemeClr val="bg1"/>
                </a:solidFill>
              </a:rPr>
              <a:t> and donor vessel has acute occlusion—it is a double jeopardy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But no prospective studies showing Prophylactic PCI can improve the outcomes of future ACS</a:t>
            </a:r>
            <a:endParaRPr lang="en-IN" sz="1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932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Operator experience and lesion complexity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888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DEATH.MI TAMPONADE STROKE RECURRENT SYMPTOM REQUIRING REPEAT TARGET VESSEL REVASCULARIZAITON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12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Higher chance of </a:t>
            </a:r>
            <a:r>
              <a:rPr lang="en-US" dirty="0" err="1"/>
              <a:t>Isr</a:t>
            </a:r>
            <a:r>
              <a:rPr lang="en-US" dirty="0"/>
              <a:t> because of negative arterial </a:t>
            </a:r>
            <a:r>
              <a:rPr lang="en-US" dirty="0" err="1"/>
              <a:t>remodelling</a:t>
            </a:r>
            <a:r>
              <a:rPr lang="en-US" dirty="0"/>
              <a:t>.</a:t>
            </a:r>
          </a:p>
          <a:p>
            <a:r>
              <a:rPr lang="en-US" dirty="0"/>
              <a:t>Optimize with </a:t>
            </a:r>
            <a:r>
              <a:rPr lang="en-US" dirty="0" err="1"/>
              <a:t>ivus</a:t>
            </a:r>
            <a:r>
              <a:rPr lang="en-US" dirty="0"/>
              <a:t>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021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Exception: </a:t>
            </a:r>
            <a:r>
              <a:rPr lang="en-US" dirty="0" err="1"/>
              <a:t>acs</a:t>
            </a:r>
            <a:r>
              <a:rPr lang="en-US" dirty="0"/>
              <a:t> pt with saphenous vein graft disease treatment of native coronary artery CTO is considered as preferred treatment </a:t>
            </a:r>
            <a:r>
              <a:rPr lang="en-US" dirty="0" err="1"/>
              <a:t>statergy</a:t>
            </a:r>
            <a:r>
              <a:rPr lang="en-US" dirty="0"/>
              <a:t>.</a:t>
            </a:r>
          </a:p>
          <a:p>
            <a:r>
              <a:rPr lang="en-US" dirty="0"/>
              <a:t>Acs resulting in cardiogenic shock, successful use of </a:t>
            </a:r>
            <a:r>
              <a:rPr lang="en-US" dirty="0" err="1"/>
              <a:t>cto</a:t>
            </a:r>
            <a:r>
              <a:rPr lang="en-US" dirty="0"/>
              <a:t> </a:t>
            </a:r>
            <a:r>
              <a:rPr lang="en-US" dirty="0" err="1"/>
              <a:t>pci</a:t>
            </a:r>
            <a:r>
              <a:rPr lang="en-US" dirty="0"/>
              <a:t> techniques can help achieve </a:t>
            </a:r>
            <a:r>
              <a:rPr lang="en-US" dirty="0" err="1"/>
              <a:t>haemodyanamic</a:t>
            </a:r>
            <a:r>
              <a:rPr lang="en-US" dirty="0"/>
              <a:t> instability.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431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arenR"/>
            </a:pPr>
            <a:r>
              <a:rPr lang="en-US" dirty="0"/>
              <a:t>Obstruction of coronary artery with thrombus</a:t>
            </a:r>
          </a:p>
          <a:p>
            <a:pPr marL="228600" indent="-228600">
              <a:buAutoNum type="alphaUcParenR"/>
            </a:pPr>
            <a:r>
              <a:rPr lang="en-US" dirty="0"/>
              <a:t>Thrombus formation develop proximally and distally. </a:t>
            </a:r>
          </a:p>
          <a:p>
            <a:pPr marL="228600" indent="-228600">
              <a:buAutoNum type="alphaUcParenR"/>
            </a:pPr>
            <a:r>
              <a:rPr lang="en-US" dirty="0"/>
              <a:t>Thrombus develop </a:t>
            </a:r>
            <a:r>
              <a:rPr lang="en-US" dirty="0" err="1"/>
              <a:t>upto</a:t>
            </a:r>
            <a:r>
              <a:rPr lang="en-US" dirty="0"/>
              <a:t> side branch ostium</a:t>
            </a:r>
            <a:r>
              <a:rPr lang="en-IN" dirty="0"/>
              <a:t>.originally occluded area turns into fibrotic plaque with calcified lesions.</a:t>
            </a:r>
          </a:p>
          <a:p>
            <a:pPr marL="228600" indent="-228600">
              <a:buAutoNum type="alphaUcParenR"/>
            </a:pPr>
            <a:r>
              <a:rPr lang="en-IN" dirty="0"/>
              <a:t>Which gradually hardens over the course of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556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be performed in all pts with contralateral collateral.. Even in antegrade only cases with no collaterals, retrograde collateral may appear if ipsilateral collateral flow is compromised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3509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Unimpeded torquing necessary for right coronary artery </a:t>
            </a:r>
            <a:r>
              <a:rPr lang="en-US" dirty="0" err="1"/>
              <a:t>engament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3) To visualize entire coronary system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410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3) Good contrast volume and better details of anatomy</a:t>
            </a:r>
          </a:p>
          <a:p>
            <a:r>
              <a:rPr lang="en-US" dirty="0"/>
              <a:t>4) 1-2ml of contrast for each image shots. Cannot be done if there is multiple branches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53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BIFEMORAL IS BEST FOR COMPLEX LESION . Triple access in case of </a:t>
            </a:r>
            <a:r>
              <a:rPr lang="en-US" dirty="0" err="1"/>
              <a:t>cabg</a:t>
            </a:r>
            <a:r>
              <a:rPr lang="en-US" dirty="0"/>
              <a:t> graft if necessary.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427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lima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62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2437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Diffusely diseased proximal vessels can cause pressure dampening upon guide</a:t>
            </a:r>
          </a:p>
          <a:p>
            <a:r>
              <a:rPr lang="en-US" dirty="0"/>
              <a:t>catheter engagement. If it is a large vessel with collaterals </a:t>
            </a:r>
            <a:r>
              <a:rPr lang="en-US" dirty="0">
                <a:sym typeface="Wingdings" panose="05000000000000000000" pitchFamily="2" charset="2"/>
              </a:rPr>
              <a:t>causes ischemia  small guide catheter, side hole guide catheter , or frequent disengagement</a:t>
            </a:r>
          </a:p>
          <a:p>
            <a:r>
              <a:rPr lang="en-US" dirty="0">
                <a:sym typeface="Wingdings" panose="05000000000000000000" pitchFamily="2" charset="2"/>
              </a:rPr>
              <a:t>2) Side branches near CTO may hinder antegrade wiring, as guidewires (especially polymer-jacketed guidewires) may preferentially enter</a:t>
            </a:r>
          </a:p>
          <a:p>
            <a:r>
              <a:rPr lang="en-US" dirty="0">
                <a:sym typeface="Wingdings" panose="05000000000000000000" pitchFamily="2" charset="2"/>
              </a:rPr>
              <a:t>those branches instead of engaging the CTO. Some of those branches could</a:t>
            </a:r>
          </a:p>
          <a:p>
            <a:r>
              <a:rPr lang="en-US" dirty="0">
                <a:sym typeface="Wingdings" panose="05000000000000000000" pitchFamily="2" charset="2"/>
              </a:rPr>
              <a:t>potentially be used for side branch anchoring to increase guide catheter support.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3148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3.6.3 Buddy Wires</a:t>
            </a:r>
          </a:p>
          <a:p>
            <a:r>
              <a:rPr lang="en-US" dirty="0"/>
              <a:t>BUDDY WIRE CAN BE USED TO ANCHOR WITH HELP OF  SUPPORTIVE WORK HORSE WIRE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29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err="1"/>
              <a:t>Ambigous</a:t>
            </a:r>
            <a:r>
              <a:rPr lang="en-US" dirty="0"/>
              <a:t> proximal cap</a:t>
            </a:r>
          </a:p>
          <a:p>
            <a:pPr marL="228600" indent="-228600">
              <a:buAutoNum type="arabicParenR"/>
            </a:pPr>
            <a:r>
              <a:rPr lang="en-US" dirty="0"/>
              <a:t>If </a:t>
            </a:r>
            <a:r>
              <a:rPr lang="en-US" dirty="0" err="1"/>
              <a:t>prox</a:t>
            </a:r>
            <a:r>
              <a:rPr lang="en-US" dirty="0"/>
              <a:t>- unambiguous –antegrade approach upfront</a:t>
            </a:r>
          </a:p>
          <a:p>
            <a:pPr marL="0" indent="0">
              <a:buNone/>
            </a:pPr>
            <a:r>
              <a:rPr lang="en-US" dirty="0"/>
              <a:t>If ambiguous-&gt; retrograde approach or subintimal techniques</a:t>
            </a:r>
          </a:p>
          <a:p>
            <a:pPr marL="0" indent="0">
              <a:buNone/>
            </a:pPr>
            <a:r>
              <a:rPr lang="en-US" dirty="0"/>
              <a:t>In some cases ; various angiographic angles / </a:t>
            </a:r>
            <a:r>
              <a:rPr lang="en-US" dirty="0" err="1"/>
              <a:t>ivus</a:t>
            </a:r>
            <a:r>
              <a:rPr lang="en-US" dirty="0"/>
              <a:t> can be used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077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≥20 mm long lesions</a:t>
            </a:r>
          </a:p>
          <a:p>
            <a:r>
              <a:rPr lang="en-US" dirty="0"/>
              <a:t>may be best approached with a primary dissection/reentry strategy (because</a:t>
            </a:r>
          </a:p>
          <a:p>
            <a:r>
              <a:rPr lang="en-US" dirty="0"/>
              <a:t>subintimal guidewire entry is highly likely to occur),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99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778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Tortuosity increases the chances of guidewire exit and perforation,</a:t>
            </a:r>
          </a:p>
          <a:p>
            <a:r>
              <a:rPr lang="en-US" dirty="0"/>
              <a:t>hence highly tortuous occlusions may be best crossed </a:t>
            </a:r>
            <a:r>
              <a:rPr lang="en-US" dirty="0" err="1"/>
              <a:t>subintimally</a:t>
            </a:r>
            <a:r>
              <a:rPr lang="en-US" dirty="0"/>
              <a:t> with a knuckled guidewire</a:t>
            </a:r>
          </a:p>
          <a:p>
            <a:r>
              <a:rPr lang="en-US" dirty="0"/>
              <a:t>less traumatic </a:t>
            </a:r>
          </a:p>
          <a:p>
            <a:r>
              <a:rPr lang="en-US" dirty="0"/>
              <a:t>,more likely to remain within the vessel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1969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dirty="0"/>
              <a:t>in bifurcation lesion at distal part-suppose we are doing dissection reentry, reentry may be to one branch compromising the other. Such case we need to proceed with double reentry or retrograde approach.</a:t>
            </a:r>
            <a:endParaRPr lang="en-IN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5240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Septal collaterals are preferred ,epicardial collateral</a:t>
            </a:r>
          </a:p>
          <a:p>
            <a:r>
              <a:rPr lang="en-US" dirty="0"/>
              <a:t>perforation can cause tamponade or localized chamber compression in patients CABG,</a:t>
            </a:r>
          </a:p>
          <a:p>
            <a:r>
              <a:rPr lang="en-US" dirty="0" err="1"/>
              <a:t>Septals</a:t>
            </a:r>
            <a:r>
              <a:rPr lang="en-US" dirty="0"/>
              <a:t>- shorter ,less </a:t>
            </a:r>
            <a:r>
              <a:rPr lang="en-US" dirty="0" err="1"/>
              <a:t>tortous</a:t>
            </a:r>
            <a:r>
              <a:rPr lang="en-US" dirty="0"/>
              <a:t> route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7624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Treatment of epicardial collateral perforations requires occlusion from both</a:t>
            </a:r>
          </a:p>
          <a:p>
            <a:r>
              <a:rPr lang="en-US" dirty="0"/>
              <a:t>sides of the perforation for successful sealing.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915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When advancing donor vessel with significant disease it might cause occlusion. Hence such lesion to be treated first and sufficient time for endothelization before attempting retrograde CTO.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9925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7938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4753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 </a:t>
            </a:r>
            <a:r>
              <a:rPr lang="en-US" dirty="0" err="1"/>
              <a:t>favorouble</a:t>
            </a:r>
            <a:r>
              <a:rPr lang="en-US" dirty="0"/>
              <a:t> entry angle, less collaterals, less </a:t>
            </a:r>
            <a:r>
              <a:rPr lang="en-US" dirty="0" err="1"/>
              <a:t>tortous</a:t>
            </a:r>
            <a:r>
              <a:rPr lang="en-US" dirty="0"/>
              <a:t>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6502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Long sheath- better guide catheter and wire manipulation and reducing risk of guide catheter kinking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2113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500" dirty="0"/>
              <a:t>90 cm long guide helpful for the retrograde</a:t>
            </a:r>
          </a:p>
          <a:p>
            <a:r>
              <a:rPr lang="en-US" sz="500" dirty="0"/>
              <a:t>approach, as it shortens the distance that a retrograde wire needs to cover to</a:t>
            </a:r>
          </a:p>
          <a:p>
            <a:r>
              <a:rPr lang="en-US" sz="500" dirty="0"/>
              <a:t>be externalized</a:t>
            </a:r>
          </a:p>
          <a:p>
            <a:r>
              <a:rPr lang="en-US" sz="500" dirty="0"/>
              <a:t>80cm guide catheter may not reach coronary </a:t>
            </a:r>
            <a:r>
              <a:rPr lang="en-US" sz="500" dirty="0" err="1"/>
              <a:t>osita</a:t>
            </a:r>
            <a:endParaRPr lang="en-US" sz="500" dirty="0"/>
          </a:p>
          <a:p>
            <a:r>
              <a:rPr lang="en-US" sz="500" dirty="0"/>
              <a:t>Higher length than 90 cm may need longer coronary wires</a:t>
            </a:r>
            <a:endParaRPr lang="en-IN" sz="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13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Histopathology of CTO- vessel architecture is preserved- </a:t>
            </a:r>
            <a:r>
              <a:rPr lang="en-US" dirty="0" err="1"/>
              <a:t>becoz</a:t>
            </a:r>
            <a:r>
              <a:rPr lang="en-US" dirty="0"/>
              <a:t> there is continuous supply from </a:t>
            </a:r>
            <a:r>
              <a:rPr lang="en-US" dirty="0" err="1"/>
              <a:t>vasovasorum</a:t>
            </a:r>
            <a:r>
              <a:rPr lang="en-US" dirty="0"/>
              <a:t>.-hence favoring revascularization with CTO techniques</a:t>
            </a:r>
          </a:p>
          <a:p>
            <a:r>
              <a:rPr lang="en-US" dirty="0"/>
              <a:t>Proximal fibrous cap thicker </a:t>
            </a:r>
            <a:r>
              <a:rPr lang="en-US" dirty="0" err="1"/>
              <a:t>becoz</a:t>
            </a:r>
            <a:r>
              <a:rPr lang="en-US" dirty="0"/>
              <a:t> of exposure to arterial pressure</a:t>
            </a:r>
          </a:p>
          <a:p>
            <a:r>
              <a:rPr lang="en-US" dirty="0"/>
              <a:t>Body- soft or cholesterol laden lesions- in young </a:t>
            </a:r>
            <a:r>
              <a:rPr lang="en-US" dirty="0" err="1"/>
              <a:t>cto</a:t>
            </a:r>
            <a:r>
              <a:rPr lang="en-US" dirty="0"/>
              <a:t>&lt;1 year</a:t>
            </a:r>
          </a:p>
          <a:p>
            <a:r>
              <a:rPr lang="en-US" dirty="0"/>
              <a:t>Amount of cholesterol decreases as </a:t>
            </a:r>
            <a:r>
              <a:rPr lang="en-US" dirty="0" err="1"/>
              <a:t>cto</a:t>
            </a:r>
            <a:r>
              <a:rPr lang="en-US" dirty="0"/>
              <a:t> progresses older age </a:t>
            </a:r>
            <a:r>
              <a:rPr lang="en-US" dirty="0" err="1"/>
              <a:t>cto</a:t>
            </a:r>
            <a:r>
              <a:rPr lang="en-US" dirty="0"/>
              <a:t> contains hard fibrocalcific lesions.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8108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Workhorse- non polymer hydrophobic./ hybrid hydrophobic/</a:t>
            </a:r>
            <a:r>
              <a:rPr lang="en-US" dirty="0" err="1"/>
              <a:t>philic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0698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Gaia and </a:t>
            </a:r>
            <a:r>
              <a:rPr lang="en-US" dirty="0" err="1"/>
              <a:t>confianza</a:t>
            </a:r>
            <a:r>
              <a:rPr lang="en-US" dirty="0"/>
              <a:t> –High penetration power ---to be used only if course known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5058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0161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Microcatheter- more flexible , track better and less kinking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1933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150 cm – retrograde</a:t>
            </a:r>
          </a:p>
          <a:p>
            <a:r>
              <a:rPr lang="en-US" dirty="0"/>
              <a:t>135 cm - antegrade </a:t>
            </a:r>
          </a:p>
          <a:p>
            <a:r>
              <a:rPr lang="en-US" dirty="0"/>
              <a:t>Stainless steel braided mesh- increases </a:t>
            </a:r>
            <a:r>
              <a:rPr lang="en-US" dirty="0" err="1"/>
              <a:t>torquability</a:t>
            </a:r>
            <a:r>
              <a:rPr lang="en-US" dirty="0"/>
              <a:t> and kink resistance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6948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Fine duo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4312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 boss- 6 F compatible over the wire catheter with a blunt a traumatic tip that is advanced ahead of coronary guidewire into the lesion and rapidly rotated manually using  the fast spin technique.</a:t>
            </a:r>
          </a:p>
          <a:p>
            <a:r>
              <a:rPr lang="en-US" dirty="0"/>
              <a:t>The </a:t>
            </a:r>
            <a:r>
              <a:rPr lang="en-US" dirty="0" err="1"/>
              <a:t>CrossBoss</a:t>
            </a:r>
            <a:r>
              <a:rPr lang="en-US" dirty="0"/>
              <a:t> may be particularly effective for crossing in-stent </a:t>
            </a:r>
            <a:r>
              <a:rPr lang="en-US" dirty="0" err="1"/>
              <a:t>restenotic</a:t>
            </a:r>
            <a:endParaRPr lang="en-US" dirty="0"/>
          </a:p>
          <a:p>
            <a:r>
              <a:rPr lang="en-US" dirty="0"/>
              <a:t>CTOs, as the stent strut may act as a barrier preventing advancement of the</a:t>
            </a:r>
          </a:p>
          <a:p>
            <a:r>
              <a:rPr lang="en-US" dirty="0" err="1"/>
              <a:t>CrossBoss</a:t>
            </a:r>
            <a:r>
              <a:rPr lang="en-US" dirty="0"/>
              <a:t> catheter behind the </a:t>
            </a:r>
            <a:r>
              <a:rPr lang="en-US" dirty="0" err="1"/>
              <a:t>restenosed</a:t>
            </a:r>
            <a:r>
              <a:rPr lang="en-US" dirty="0"/>
              <a:t> stent.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133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Stingray fish- Bottom dwellers and buried in shallows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137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loop snares &gt; single loop snare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2364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Retrograde guide wire snaring through antegrade vessel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561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Revascularization should be done in patients with angina/dyspnea/ischemia on non invasive testing or lv dysfunction.</a:t>
            </a:r>
          </a:p>
          <a:p>
            <a:r>
              <a:rPr lang="en-US" dirty="0" err="1"/>
              <a:t>Pci</a:t>
            </a:r>
            <a:r>
              <a:rPr lang="en-US" dirty="0"/>
              <a:t>- </a:t>
            </a:r>
            <a:r>
              <a:rPr lang="en-US" dirty="0" err="1"/>
              <a:t>svd</a:t>
            </a:r>
            <a:r>
              <a:rPr lang="en-US" dirty="0"/>
              <a:t> or post </a:t>
            </a:r>
            <a:r>
              <a:rPr lang="en-US" dirty="0" err="1"/>
              <a:t>Cabg</a:t>
            </a:r>
            <a:r>
              <a:rPr lang="en-US" dirty="0"/>
              <a:t> (ESPECIALY pts with patent left IMA graft to LAD)- high risk and technical challenges with redo </a:t>
            </a:r>
            <a:r>
              <a:rPr lang="en-US" dirty="0" err="1"/>
              <a:t>cabg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029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term subintimal may increase confusion, as there is typically no</a:t>
            </a:r>
          </a:p>
          <a:p>
            <a:r>
              <a:rPr lang="en-US" dirty="0"/>
              <a:t>intimal layer within the atheroma of a totally occluded artery. Rather, subintimal</a:t>
            </a:r>
          </a:p>
          <a:p>
            <a:r>
              <a:rPr lang="en-US" dirty="0"/>
              <a:t>in CTO percutaneous coronary intervention (PCI) is a general term, 1) sub-</a:t>
            </a:r>
          </a:p>
          <a:p>
            <a:r>
              <a:rPr lang="en-US" dirty="0"/>
              <a:t>intimal, (2) intraplaque, (3) </a:t>
            </a:r>
            <a:r>
              <a:rPr lang="en-US" dirty="0" err="1"/>
              <a:t>intraadventitial</a:t>
            </a:r>
            <a:r>
              <a:rPr lang="en-US" dirty="0"/>
              <a:t>, or (4) combinations thereof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562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Wire based- knuckle star- subintimal tracking and </a:t>
            </a:r>
            <a:r>
              <a:rPr lang="en-US" dirty="0" err="1"/>
              <a:t>reenty</a:t>
            </a:r>
            <a:r>
              <a:rPr lang="en-US" dirty="0"/>
              <a:t> last- limited subintimal tracking and </a:t>
            </a:r>
            <a:r>
              <a:rPr lang="en-US" dirty="0" err="1"/>
              <a:t>reenty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6381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knuckle is advanced </a:t>
            </a:r>
            <a:r>
              <a:rPr lang="en-US" dirty="0" err="1"/>
              <a:t>subintimally</a:t>
            </a:r>
            <a:r>
              <a:rPr lang="en-US" dirty="0"/>
              <a:t> through the occlusion.</a:t>
            </a:r>
          </a:p>
          <a:p>
            <a:r>
              <a:rPr lang="en-US" dirty="0"/>
              <a:t>Compared to trying to advance the tip of a wire, advancing a knuckle is</a:t>
            </a:r>
          </a:p>
          <a:p>
            <a:r>
              <a:rPr lang="en-US" dirty="0"/>
              <a:t>much faster, safer (the tight loop minimizes the risk of vessel perforation),</a:t>
            </a:r>
          </a:p>
          <a:p>
            <a:r>
              <a:rPr lang="en-US" dirty="0"/>
              <a:t>and less likely to enter side branches. But now cross boss and stingray is performed.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7793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487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common cause of failure of </a:t>
            </a:r>
            <a:r>
              <a:rPr lang="en-US" dirty="0" err="1"/>
              <a:t>cto</a:t>
            </a:r>
            <a:r>
              <a:rPr lang="en-US" dirty="0"/>
              <a:t> </a:t>
            </a:r>
            <a:r>
              <a:rPr lang="en-US" dirty="0" err="1"/>
              <a:t>pci</a:t>
            </a:r>
            <a:r>
              <a:rPr lang="en-US" dirty="0"/>
              <a:t>- not crossing the guidewire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is balloon uncrossable lesion.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47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Deciding when to proceed with CTO PCI depends on the balance of the </a:t>
            </a:r>
            <a:r>
              <a:rPr lang="en-US" dirty="0" err="1"/>
              <a:t>antici</a:t>
            </a:r>
            <a:r>
              <a:rPr lang="en-US" dirty="0"/>
              <a:t>-</a:t>
            </a:r>
          </a:p>
          <a:p>
            <a:r>
              <a:rPr lang="en-US" dirty="0"/>
              <a:t>pated risks and benefits of the procedure, should be individualized, and should</a:t>
            </a:r>
          </a:p>
          <a:p>
            <a:r>
              <a:rPr lang="en-US" dirty="0"/>
              <a:t>always be patient-centered.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08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2)  Pt attribute to aging and may not report them</a:t>
            </a:r>
          </a:p>
          <a:p>
            <a:r>
              <a:rPr lang="en-IN" dirty="0"/>
              <a:t>4) Cost related benefit; ED is a common symptom in cad, pt now can stop nitrates and take PDE inhibitor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187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EURO </a:t>
            </a:r>
            <a:r>
              <a:rPr lang="en-US" dirty="0" err="1"/>
              <a:t>cto</a:t>
            </a:r>
            <a:r>
              <a:rPr lang="en-US" dirty="0"/>
              <a:t> trial: CTO </a:t>
            </a:r>
            <a:r>
              <a:rPr lang="en-US" dirty="0" err="1"/>
              <a:t>pci</a:t>
            </a:r>
            <a:r>
              <a:rPr lang="en-US" dirty="0"/>
              <a:t> improved some but not all measure of health status. Higher relief of angina in </a:t>
            </a:r>
            <a:r>
              <a:rPr lang="en-US" dirty="0" err="1"/>
              <a:t>pci</a:t>
            </a:r>
            <a:r>
              <a:rPr lang="en-US" dirty="0"/>
              <a:t> </a:t>
            </a:r>
            <a:r>
              <a:rPr lang="en-US" dirty="0" err="1"/>
              <a:t>group.and</a:t>
            </a:r>
            <a:r>
              <a:rPr lang="en-US" dirty="0"/>
              <a:t> at 3 years major adverse cv events and cerebrovascular events were lower in </a:t>
            </a:r>
            <a:r>
              <a:rPr lang="en-US" dirty="0" err="1"/>
              <a:t>pci</a:t>
            </a:r>
            <a:r>
              <a:rPr lang="en-US" dirty="0"/>
              <a:t> group vs </a:t>
            </a:r>
            <a:r>
              <a:rPr lang="en-US" dirty="0" err="1"/>
              <a:t>omt</a:t>
            </a:r>
            <a:endParaRPr lang="en-US" dirty="0"/>
          </a:p>
          <a:p>
            <a:endParaRPr lang="en-US" dirty="0"/>
          </a:p>
          <a:p>
            <a:r>
              <a:rPr lang="en-US" dirty="0"/>
              <a:t>Drawback in Decision </a:t>
            </a:r>
            <a:r>
              <a:rPr lang="en-US" dirty="0" err="1"/>
              <a:t>cto</a:t>
            </a:r>
            <a:r>
              <a:rPr lang="en-US" dirty="0"/>
              <a:t> trial was treating non </a:t>
            </a:r>
            <a:r>
              <a:rPr lang="en-US" dirty="0" err="1"/>
              <a:t>cto</a:t>
            </a:r>
            <a:r>
              <a:rPr lang="en-US" dirty="0"/>
              <a:t> </a:t>
            </a:r>
            <a:r>
              <a:rPr lang="en-US" dirty="0" err="1"/>
              <a:t>pci</a:t>
            </a:r>
            <a:r>
              <a:rPr lang="en-US" dirty="0"/>
              <a:t> before randomization and cross over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600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617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4">
            <a:extLst>
              <a:ext uri="{FF2B5EF4-FFF2-40B4-BE49-F238E27FC236}">
                <a16:creationId xmlns:a16="http://schemas.microsoft.com/office/drawing/2014/main" id="{F6856948-14CB-159E-5A7C-80A011564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0" y="0"/>
            <a:ext cx="12192000" cy="6832599"/>
          </a:xfrm>
          <a:prstGeom prst="rect">
            <a:avLst/>
          </a:prstGeom>
        </p:spPr>
      </p:pic>
      <p:pic>
        <p:nvPicPr>
          <p:cNvPr id="9" name="Content Placeholder 14">
            <a:extLst>
              <a:ext uri="{FF2B5EF4-FFF2-40B4-BE49-F238E27FC236}">
                <a16:creationId xmlns:a16="http://schemas.microsoft.com/office/drawing/2014/main" id="{7FFF1F47-49A0-3608-5C50-3C5741546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901" t="2692" r="9005" b="2173"/>
          <a:stretch/>
        </p:blipFill>
        <p:spPr>
          <a:xfrm>
            <a:off x="-3" y="37"/>
            <a:ext cx="12192000" cy="6853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27164"/>
            <a:ext cx="12191998" cy="1323440"/>
          </a:xfrm>
        </p:spPr>
        <p:txBody>
          <a:bodyPr>
            <a:noAutofit/>
          </a:bodyPr>
          <a:lstStyle>
            <a:lvl1pPr algn="ctr">
              <a:defRPr sz="6000" kern="1200" spc="22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558868"/>
            <a:ext cx="12191997" cy="781119"/>
          </a:xfrm>
        </p:spPr>
        <p:txBody>
          <a:bodyPr>
            <a:noAutofit/>
          </a:bodyPr>
          <a:lstStyle>
            <a:lvl1pPr marL="0" indent="0" algn="ctr">
              <a:buNone/>
              <a:defRPr sz="4000" b="0" i="0" spc="1800" baseline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7BA9FA4-8138-9E88-1DA3-FE01F56721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532550"/>
            <a:ext cx="12192000" cy="1323440"/>
          </a:xfrm>
          <a:solidFill>
            <a:schemeClr val="tx1">
              <a:alpha val="61961"/>
            </a:schemeClr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60000"/>
              </a:lnSpc>
              <a:buNone/>
              <a:defRPr sz="2000" b="0" i="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5845" y="-6350"/>
            <a:ext cx="7732295" cy="68538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F19E97-D266-0158-DB58-8B80C6AE8445}"/>
              </a:ext>
            </a:extLst>
          </p:cNvPr>
          <p:cNvSpPr/>
          <p:nvPr userDrawn="1"/>
        </p:nvSpPr>
        <p:spPr>
          <a:xfrm>
            <a:off x="-1" y="0"/>
            <a:ext cx="8784040" cy="685915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661" y="1052108"/>
            <a:ext cx="6910627" cy="1164882"/>
          </a:xfrm>
        </p:spPr>
        <p:txBody>
          <a:bodyPr anchor="b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EE2076-2104-00E8-4FC5-D2D1939662A8}"/>
              </a:ext>
            </a:extLst>
          </p:cNvPr>
          <p:cNvSpPr/>
          <p:nvPr userDrawn="1"/>
        </p:nvSpPr>
        <p:spPr>
          <a:xfrm>
            <a:off x="1876516" y="842493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9EA78E-CF91-A313-1EA3-1B737189BE6A}"/>
              </a:ext>
            </a:extLst>
          </p:cNvPr>
          <p:cNvSpPr/>
          <p:nvPr userDrawn="1"/>
        </p:nvSpPr>
        <p:spPr>
          <a:xfrm>
            <a:off x="3272500" y="5713197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BC4BAB7B-AB4F-FB57-387C-7A8618043E2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25623" y="2530837"/>
            <a:ext cx="6888665" cy="961087"/>
          </a:xfrm>
        </p:spPr>
        <p:txBody>
          <a:bodyPr>
            <a:noAutofit/>
          </a:bodyPr>
          <a:lstStyle>
            <a:lvl1pPr>
              <a:lnSpc>
                <a:spcPct val="140000"/>
              </a:lnSpc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512376E-E81C-EEBC-A5F9-5378563708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5624" y="3617963"/>
            <a:ext cx="6888665" cy="2241805"/>
          </a:xfrm>
        </p:spPr>
        <p:txBody>
          <a:bodyPr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cs typeface="Biome" panose="020B05030302040208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7E9B3C-3EC9-30D0-6EEC-FFD2F1067447}"/>
              </a:ext>
            </a:extLst>
          </p:cNvPr>
          <p:cNvCxnSpPr>
            <a:cxnSpLocks/>
          </p:cNvCxnSpPr>
          <p:nvPr userDrawn="1"/>
        </p:nvCxnSpPr>
        <p:spPr>
          <a:xfrm>
            <a:off x="-12590" y="2359726"/>
            <a:ext cx="532008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B971EAC-E57B-EF86-ED6F-AE35987C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A0ED8DF-4F9C-BDFE-68ED-49B03A54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44BC0460-E5E3-23E3-6335-36CF4BEB87F3}"/>
              </a:ext>
            </a:extLst>
          </p:cNvPr>
          <p:cNvSpPr/>
          <p:nvPr userDrawn="1"/>
        </p:nvSpPr>
        <p:spPr>
          <a:xfrm>
            <a:off x="2360199" y="596691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66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E699CB90-DCF5-D9AC-0A86-1E02CB341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</a:blip>
          <a:srcRect/>
          <a:stretch/>
        </p:blipFill>
        <p:spPr>
          <a:xfrm>
            <a:off x="0" y="11089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ADD8375-FF36-FC51-FBBD-A4EBCE6D932A}"/>
              </a:ext>
            </a:extLst>
          </p:cNvPr>
          <p:cNvSpPr/>
          <p:nvPr userDrawn="1"/>
        </p:nvSpPr>
        <p:spPr>
          <a:xfrm>
            <a:off x="322118" y="365124"/>
            <a:ext cx="11547765" cy="62372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70A684CF-D752-D358-B0D4-0DA2FFB2C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09530" y="2220319"/>
            <a:ext cx="8845828" cy="929026"/>
          </a:xfrm>
        </p:spPr>
        <p:txBody>
          <a:bodyPr anchor="t">
            <a:noAutofit/>
          </a:bodyPr>
          <a:lstStyle>
            <a:lvl1pPr marL="0" indent="0" algn="ctr">
              <a:lnSpc>
                <a:spcPct val="140000"/>
              </a:lnSpc>
              <a:buFontTx/>
              <a:buNone/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C04702-97CE-9583-8282-DF8500E5ABEF}"/>
              </a:ext>
            </a:extLst>
          </p:cNvPr>
          <p:cNvCxnSpPr>
            <a:cxnSpLocks/>
          </p:cNvCxnSpPr>
          <p:nvPr userDrawn="1"/>
        </p:nvCxnSpPr>
        <p:spPr>
          <a:xfrm>
            <a:off x="4451205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439E47-02A2-4A4F-1E4A-5DF22C90533A}"/>
              </a:ext>
            </a:extLst>
          </p:cNvPr>
          <p:cNvCxnSpPr>
            <a:cxnSpLocks/>
          </p:cNvCxnSpPr>
          <p:nvPr userDrawn="1"/>
        </p:nvCxnSpPr>
        <p:spPr>
          <a:xfrm>
            <a:off x="7756108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ABCF599-DE3A-3924-1B55-8986557F7D6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57437" y="3360802"/>
            <a:ext cx="2522391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5711A8B-0B07-4705-5569-EA1C5E3964C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800601" y="3358082"/>
            <a:ext cx="2587137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8BA5EC5-6267-42DB-3068-781F4FBA335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125381" y="3360802"/>
            <a:ext cx="2587137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E394DBB-1E16-C49F-3143-1C827302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E982166-168E-4452-AD77-7BDE30E2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33860DCC-9F93-1344-72B0-356F9A045A3A}"/>
              </a:ext>
            </a:extLst>
          </p:cNvPr>
          <p:cNvSpPr/>
          <p:nvPr userDrawn="1"/>
        </p:nvSpPr>
        <p:spPr>
          <a:xfrm>
            <a:off x="873270" y="3931194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Graphic 15">
            <a:extLst>
              <a:ext uri="{FF2B5EF4-FFF2-40B4-BE49-F238E27FC236}">
                <a16:creationId xmlns:a16="http://schemas.microsoft.com/office/drawing/2014/main" id="{1ABE433E-FA5E-3262-5CAB-46DED868AF63}"/>
              </a:ext>
            </a:extLst>
          </p:cNvPr>
          <p:cNvSpPr/>
          <p:nvPr userDrawn="1"/>
        </p:nvSpPr>
        <p:spPr>
          <a:xfrm>
            <a:off x="10658835" y="2022227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67D7C421-15EE-D350-36FE-97825F63A2BA}"/>
              </a:ext>
            </a:extLst>
          </p:cNvPr>
          <p:cNvSpPr/>
          <p:nvPr userDrawn="1"/>
        </p:nvSpPr>
        <p:spPr>
          <a:xfrm>
            <a:off x="8496299" y="5218771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3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E869C67-E833-BD41-7743-D6450600B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9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5F27405-A048-8186-4834-FCBC24391D91}"/>
              </a:ext>
            </a:extLst>
          </p:cNvPr>
          <p:cNvSpPr/>
          <p:nvPr userDrawn="1"/>
        </p:nvSpPr>
        <p:spPr>
          <a:xfrm>
            <a:off x="532" y="11284"/>
            <a:ext cx="12192000" cy="684532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365125"/>
            <a:ext cx="10515601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416EC7F6-3F25-98AA-EA20-A759C49841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28739" y="2714455"/>
            <a:ext cx="3953594" cy="509671"/>
          </a:xfrm>
        </p:spPr>
        <p:txBody>
          <a:bodyPr anchor="ctr">
            <a:noAutofit/>
          </a:bodyPr>
          <a:lstStyle>
            <a:lvl1pPr>
              <a:defRPr sz="2000" spc="3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59A4D373-2403-6A05-1927-144387611C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66224" y="2700810"/>
            <a:ext cx="3911982" cy="523316"/>
          </a:xfrm>
        </p:spPr>
        <p:txBody>
          <a:bodyPr anchor="ctr">
            <a:noAutofit/>
          </a:bodyPr>
          <a:lstStyle>
            <a:lvl1pPr>
              <a:defRPr sz="2000" spc="3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864931" y="3448050"/>
            <a:ext cx="3911982" cy="2307568"/>
          </a:xfrm>
        </p:spPr>
        <p:txBody>
          <a:bodyPr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966224" y="3448050"/>
            <a:ext cx="3911982" cy="2307568"/>
          </a:xfrm>
        </p:spPr>
        <p:txBody>
          <a:bodyPr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1" name="Graphic 15">
            <a:extLst>
              <a:ext uri="{FF2B5EF4-FFF2-40B4-BE49-F238E27FC236}">
                <a16:creationId xmlns:a16="http://schemas.microsoft.com/office/drawing/2014/main" id="{FFDFB3E1-7148-2A79-2224-9A66EE89CDB3}"/>
              </a:ext>
            </a:extLst>
          </p:cNvPr>
          <p:cNvSpPr/>
          <p:nvPr userDrawn="1"/>
        </p:nvSpPr>
        <p:spPr>
          <a:xfrm>
            <a:off x="10521648" y="5608449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42" name="Graphic 15">
            <a:extLst>
              <a:ext uri="{FF2B5EF4-FFF2-40B4-BE49-F238E27FC236}">
                <a16:creationId xmlns:a16="http://schemas.microsoft.com/office/drawing/2014/main" id="{4D2D79B7-4A68-FA5E-D644-77D4216A8149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44" name="Graphic 12">
            <a:extLst>
              <a:ext uri="{FF2B5EF4-FFF2-40B4-BE49-F238E27FC236}">
                <a16:creationId xmlns:a16="http://schemas.microsoft.com/office/drawing/2014/main" id="{09257FA7-91DE-7D44-90E4-63C9DFA962D4}"/>
              </a:ext>
            </a:extLst>
          </p:cNvPr>
          <p:cNvSpPr/>
          <p:nvPr userDrawn="1"/>
        </p:nvSpPr>
        <p:spPr>
          <a:xfrm>
            <a:off x="1306906" y="3837599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4B7933AC-77F8-5A1E-9F12-CD7683B26868}"/>
              </a:ext>
            </a:extLst>
          </p:cNvPr>
          <p:cNvSpPr/>
          <p:nvPr userDrawn="1"/>
        </p:nvSpPr>
        <p:spPr>
          <a:xfrm>
            <a:off x="653351" y="4521502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774B0-5C6F-338C-838B-03C1E04D0C9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10493300" cy="5174811"/>
          </a:xfrm>
          <a:solidFill>
            <a:schemeClr val="bg2"/>
          </a:solidFill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949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0979909" y="1571885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19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F5DF7BD-C87C-3543-83E0-89618195836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49349" y="1684777"/>
            <a:ext cx="10515601" cy="5171635"/>
          </a:xfrm>
          <a:solidFill>
            <a:schemeClr val="bg2"/>
          </a:solidFill>
        </p:spPr>
        <p:txBody>
          <a:bodyPr anchor="ctr">
            <a:noAutofit/>
          </a:bodyPr>
          <a:lstStyle>
            <a:lvl1pPr algn="ctr" rtl="0" fontAlgn="base">
              <a:defRPr lang="en-US" sz="1800" b="0" i="0" smtClean="0">
                <a:solidFill>
                  <a:schemeClr val="bg1"/>
                </a:solidFill>
                <a:effectLst/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 fontAlgn="base"/>
            <a:r>
              <a:rPr lang="en-US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Click to insert image or graphic here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71787" y="6216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1540687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07054" y="188247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1685964" y="2868248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46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>
          <a:gsLst>
            <a:gs pos="79986">
              <a:schemeClr val="accent6">
                <a:lumMod val="50000"/>
              </a:schemeClr>
            </a:gs>
            <a:gs pos="39018">
              <a:srgbClr val="020C12"/>
            </a:gs>
            <a:gs pos="15000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7E44934-AEEA-561B-0ADE-A0E419F72E34}"/>
              </a:ext>
            </a:extLst>
          </p:cNvPr>
          <p:cNvSpPr/>
          <p:nvPr userDrawn="1"/>
        </p:nvSpPr>
        <p:spPr>
          <a:xfrm>
            <a:off x="0" y="4477"/>
            <a:ext cx="12192000" cy="68535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7731F-00C5-9B08-2819-491BDD0E1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8476BD1A-F3CD-7831-B675-4B30DB13BBB4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38200" y="2234612"/>
            <a:ext cx="2743200" cy="2743200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0056BB6-6681-5F18-0707-36FF788E8B7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649398" y="1743093"/>
            <a:ext cx="4848110" cy="3833614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861960-A20F-381C-EC4B-C2A0F840B4C9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554054" y="2234612"/>
            <a:ext cx="2743200" cy="2735210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84954C9-4281-0277-452A-6BD47D8FAF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76707"/>
            <a:ext cx="10515600" cy="613963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sp>
        <p:nvSpPr>
          <p:cNvPr id="24" name="Graphic 12">
            <a:extLst>
              <a:ext uri="{FF2B5EF4-FFF2-40B4-BE49-F238E27FC236}">
                <a16:creationId xmlns:a16="http://schemas.microsoft.com/office/drawing/2014/main" id="{19D5DAAF-67AD-0ADB-6FC2-7D9A92AE0BD0}"/>
              </a:ext>
            </a:extLst>
          </p:cNvPr>
          <p:cNvSpPr/>
          <p:nvPr userDrawn="1"/>
        </p:nvSpPr>
        <p:spPr>
          <a:xfrm>
            <a:off x="11170456" y="969148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858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8C17DA-981F-0BA8-3CD8-5ADAFFFB5412}"/>
              </a:ext>
            </a:extLst>
          </p:cNvPr>
          <p:cNvSpPr/>
          <p:nvPr userDrawn="1"/>
        </p:nvSpPr>
        <p:spPr>
          <a:xfrm>
            <a:off x="1876516" y="1290549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848A31F-7C70-BCA2-A2B0-D6C410082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9FED265-6FB8-0B0E-967A-10AF6EF7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B7E94463-D34E-7B78-40B0-21660AE939E4}"/>
              </a:ext>
            </a:extLst>
          </p:cNvPr>
          <p:cNvSpPr/>
          <p:nvPr userDrawn="1"/>
        </p:nvSpPr>
        <p:spPr>
          <a:xfrm>
            <a:off x="688076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2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>
          <a:gsLst>
            <a:gs pos="82003">
              <a:schemeClr val="accent6"/>
            </a:gs>
            <a:gs pos="39982">
              <a:srgbClr val="020D13"/>
            </a:gs>
            <a:gs pos="14000">
              <a:schemeClr val="accent4">
                <a:lumMod val="50000"/>
              </a:schemeClr>
            </a:gs>
            <a:gs pos="0">
              <a:schemeClr val="accent4"/>
            </a:gs>
            <a:gs pos="98000">
              <a:schemeClr val="tx2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32CE5E0-A271-3F02-95B0-2A27489DE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4AEACF2-BE4A-08C5-F323-8ED695B39E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CF52F7-0472-2EF4-1223-1785705A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A5F4FEA-EFFD-2913-9734-00CA69A215E5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494453" y="2057399"/>
            <a:ext cx="6430348" cy="335216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9156B9-9B42-6D12-4F4C-6DA6A98B333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24850" y="2055812"/>
            <a:ext cx="2373313" cy="3353751"/>
          </a:xfrm>
          <a:solidFill>
            <a:schemeClr val="bg2"/>
          </a:solidFill>
        </p:spPr>
        <p:txBody>
          <a:bodyPr anchor="ctr">
            <a:no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Graphic 15">
            <a:extLst>
              <a:ext uri="{FF2B5EF4-FFF2-40B4-BE49-F238E27FC236}">
                <a16:creationId xmlns:a16="http://schemas.microsoft.com/office/drawing/2014/main" id="{0F80B8C5-F10F-2547-E085-FA5D266DDF76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9" name="Graphic 12">
            <a:extLst>
              <a:ext uri="{FF2B5EF4-FFF2-40B4-BE49-F238E27FC236}">
                <a16:creationId xmlns:a16="http://schemas.microsoft.com/office/drawing/2014/main" id="{38898B79-1550-A6AC-FE9B-CBDD2DDE9EB0}"/>
              </a:ext>
            </a:extLst>
          </p:cNvPr>
          <p:cNvSpPr/>
          <p:nvPr userDrawn="1"/>
        </p:nvSpPr>
        <p:spPr>
          <a:xfrm>
            <a:off x="1225881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89F2857-55B5-64B7-59A5-3B565E8D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702CC53-A6C1-26BA-DC75-CF9EF670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55D287F0-FA0C-5618-47B9-31AC978549CC}"/>
              </a:ext>
            </a:extLst>
          </p:cNvPr>
          <p:cNvSpPr/>
          <p:nvPr userDrawn="1"/>
        </p:nvSpPr>
        <p:spPr>
          <a:xfrm>
            <a:off x="11404163" y="43757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437FDA18-E199-E2F6-264B-D9B6E241E574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22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9945" y="-6350"/>
            <a:ext cx="7732295" cy="68538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94206CF-1482-CF6D-D783-1BB21E6F679A}"/>
              </a:ext>
            </a:extLst>
          </p:cNvPr>
          <p:cNvSpPr/>
          <p:nvPr userDrawn="1"/>
        </p:nvSpPr>
        <p:spPr>
          <a:xfrm>
            <a:off x="5698" y="0"/>
            <a:ext cx="6085171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79405F-38DE-C05D-5E87-4D38F54C79B4}"/>
              </a:ext>
            </a:extLst>
          </p:cNvPr>
          <p:cNvCxnSpPr>
            <a:cxnSpLocks/>
          </p:cNvCxnSpPr>
          <p:nvPr userDrawn="1"/>
        </p:nvCxnSpPr>
        <p:spPr>
          <a:xfrm>
            <a:off x="-12590" y="3125038"/>
            <a:ext cx="480404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7C904D88-E1BE-F1FA-D405-F55DA966DA84}"/>
              </a:ext>
            </a:extLst>
          </p:cNvPr>
          <p:cNvSpPr/>
          <p:nvPr userDrawn="1"/>
        </p:nvSpPr>
        <p:spPr>
          <a:xfrm>
            <a:off x="705405" y="1144246"/>
            <a:ext cx="126770" cy="12677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371" y="1562944"/>
            <a:ext cx="3767257" cy="1358678"/>
          </a:xfrm>
        </p:spPr>
        <p:txBody>
          <a:bodyPr anchor="b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4BA031E-69C2-025F-5A62-37A61D3D5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6371" y="3426703"/>
            <a:ext cx="3767257" cy="261688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A6CCC38-0DC7-93AB-5678-4FB88CE97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5ED02F-D1E1-9C00-BD42-A95D595EF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1D8F0816-C429-D32E-058B-33405874DFA7}"/>
              </a:ext>
            </a:extLst>
          </p:cNvPr>
          <p:cNvSpPr/>
          <p:nvPr userDrawn="1"/>
        </p:nvSpPr>
        <p:spPr>
          <a:xfrm>
            <a:off x="468157" y="1963496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58" r:id="rId3"/>
    <p:sldLayoutId id="2147483664" r:id="rId4"/>
    <p:sldLayoutId id="2147483650" r:id="rId5"/>
    <p:sldLayoutId id="2147483666" r:id="rId6"/>
    <p:sldLayoutId id="2147483659" r:id="rId7"/>
    <p:sldLayoutId id="2147483660" r:id="rId8"/>
    <p:sldLayoutId id="2147483663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4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5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874EA-2F67-60CD-631F-5A787057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CTO INTERVENTION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981AB9E-AF0F-CAD0-2DD2-D640FB871E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UTILITY, HARDWARE AND STRATERGY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DCA66-AFF2-6563-D886-02501959F7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									M S SHIVENDRRAN</a:t>
            </a:r>
          </a:p>
        </p:txBody>
      </p:sp>
    </p:spTree>
    <p:extLst>
      <p:ext uri="{BB962C8B-B14F-4D97-AF65-F5344CB8AC3E}">
        <p14:creationId xmlns:p14="http://schemas.microsoft.com/office/powerpoint/2010/main" val="249803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3A795D-CFDA-5E17-F1FE-9F34952CD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B4FDB2-B229-60C5-76B1-BA6126DB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E3FFE9-F694-C46F-1260-907410E0A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63B2EA-9807-D795-A097-CC61D786448E}"/>
              </a:ext>
            </a:extLst>
          </p:cNvPr>
          <p:cNvSpPr/>
          <p:nvPr/>
        </p:nvSpPr>
        <p:spPr>
          <a:xfrm>
            <a:off x="75798" y="513877"/>
            <a:ext cx="12116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SHOULD I PROCEED WITH CTO PCI?</a:t>
            </a:r>
          </a:p>
        </p:txBody>
      </p:sp>
    </p:spTree>
    <p:extLst>
      <p:ext uri="{BB962C8B-B14F-4D97-AF65-F5344CB8AC3E}">
        <p14:creationId xmlns:p14="http://schemas.microsoft.com/office/powerpoint/2010/main" val="819295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081CA7-1E83-33B5-30DE-24125C01D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CTO benefits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02623-6398-88BC-7297-7A3CBDE30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4768E3-8485-0580-0A4A-CA570327BEDD}"/>
              </a:ext>
            </a:extLst>
          </p:cNvPr>
          <p:cNvSpPr txBox="1"/>
          <p:nvPr/>
        </p:nvSpPr>
        <p:spPr>
          <a:xfrm>
            <a:off x="1499982" y="1712420"/>
            <a:ext cx="105156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quality of life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Medical refractory angina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Dyspnea </a:t>
            </a:r>
            <a:r>
              <a:rPr lang="en-US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Fatigue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Undiagnosed major depression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Minimizing antianginals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409909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170AFD-C1A0-5741-FCF9-CF38A6E02F2F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 rotWithShape="1">
          <a:blip r:embed="rId2"/>
          <a:srcRect l="10787" r="11149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4E6AEF-7E00-2094-767C-CC37BB544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08D5D0-EA7F-321F-5841-DFACA3189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3DA48-9122-225D-21A8-8CB46675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884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9C74B-28E6-E36F-3032-0155724B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E99E7-974D-BE72-158C-34D4D11F2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99" y="1981074"/>
            <a:ext cx="5218628" cy="2895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8BA261-1BC8-D056-71EC-F4C89EE87CE8}"/>
              </a:ext>
            </a:extLst>
          </p:cNvPr>
          <p:cNvSpPr txBox="1"/>
          <p:nvPr/>
        </p:nvSpPr>
        <p:spPr>
          <a:xfrm>
            <a:off x="6973372" y="2033828"/>
            <a:ext cx="52186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DECISION CTO TRIAL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834 patients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OMT vs OMT-PCI</a:t>
            </a:r>
          </a:p>
          <a:p>
            <a:endParaRPr lang="en-IN" dirty="0">
              <a:solidFill>
                <a:schemeClr val="bg1"/>
              </a:solidFill>
              <a:latin typeface="+mj-lt"/>
            </a:endParaRPr>
          </a:p>
          <a:p>
            <a:r>
              <a:rPr lang="en-IN" dirty="0">
                <a:solidFill>
                  <a:schemeClr val="bg1"/>
                </a:solidFill>
                <a:latin typeface="+mj-lt"/>
              </a:rPr>
              <a:t>Similar outcomes after 3.1 years</a:t>
            </a:r>
          </a:p>
          <a:p>
            <a:endParaRPr lang="en-IN" dirty="0">
              <a:solidFill>
                <a:schemeClr val="bg1"/>
              </a:solidFill>
              <a:latin typeface="+mj-lt"/>
            </a:endParaRPr>
          </a:p>
          <a:p>
            <a:r>
              <a:rPr lang="en-IN" dirty="0">
                <a:solidFill>
                  <a:schemeClr val="bg1"/>
                </a:solidFill>
                <a:latin typeface="+mj-lt"/>
              </a:rPr>
              <a:t>Several limitations</a:t>
            </a:r>
          </a:p>
        </p:txBody>
      </p:sp>
    </p:spTree>
    <p:extLst>
      <p:ext uri="{BB962C8B-B14F-4D97-AF65-F5344CB8AC3E}">
        <p14:creationId xmlns:p14="http://schemas.microsoft.com/office/powerpoint/2010/main" val="4233188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5161A0-0DC9-0150-46A8-8684EB48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CTO benefits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550243-60E1-F811-A6D3-A09366082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9CE5A-E193-3968-D346-C6C2966051BF}"/>
              </a:ext>
            </a:extLst>
          </p:cNvPr>
          <p:cNvSpPr txBox="1"/>
          <p:nvPr/>
        </p:nvSpPr>
        <p:spPr>
          <a:xfrm>
            <a:off x="1082351" y="1847461"/>
            <a:ext cx="1003973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 Reduce the need for CABG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IN" sz="2400" dirty="0">
                <a:solidFill>
                  <a:schemeClr val="bg1"/>
                </a:solidFill>
              </a:rPr>
              <a:t>Complex stable coronary artery disease </a:t>
            </a:r>
            <a:r>
              <a:rPr lang="en-IN" sz="2400" dirty="0">
                <a:solidFill>
                  <a:schemeClr val="bg1"/>
                </a:solidFill>
                <a:sym typeface="Wingdings" panose="05000000000000000000" pitchFamily="2" charset="2"/>
              </a:rPr>
              <a:t> CABG</a:t>
            </a:r>
          </a:p>
          <a:p>
            <a:endParaRPr lang="en-IN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IN" sz="2400" dirty="0">
                <a:solidFill>
                  <a:schemeClr val="bg1"/>
                </a:solidFill>
                <a:sym typeface="Wingdings" panose="05000000000000000000" pitchFamily="2" charset="2"/>
              </a:rPr>
              <a:t>*Less complex disease (Syntax score </a:t>
            </a:r>
            <a:r>
              <a:rPr lang="en-IN" sz="2400" u="sng" dirty="0">
                <a:solidFill>
                  <a:schemeClr val="bg1"/>
                </a:solidFill>
                <a:sym typeface="Wingdings" panose="05000000000000000000" pitchFamily="2" charset="2"/>
              </a:rPr>
              <a:t>&lt;</a:t>
            </a:r>
            <a:r>
              <a:rPr lang="en-IN" sz="2400" dirty="0">
                <a:solidFill>
                  <a:schemeClr val="bg1"/>
                </a:solidFill>
                <a:sym typeface="Wingdings" panose="05000000000000000000" pitchFamily="2" charset="2"/>
              </a:rPr>
              <a:t> 22)  PCI=CABG</a:t>
            </a:r>
          </a:p>
          <a:p>
            <a:endParaRPr lang="en-IN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IN" sz="2400" dirty="0">
                <a:solidFill>
                  <a:schemeClr val="bg1"/>
                </a:solidFill>
                <a:sym typeface="Wingdings" panose="05000000000000000000" pitchFamily="2" charset="2"/>
              </a:rPr>
              <a:t>PCI </a:t>
            </a:r>
          </a:p>
          <a:p>
            <a:pPr marL="342900" indent="-342900">
              <a:buAutoNum type="arabicParenR"/>
            </a:pPr>
            <a:r>
              <a:rPr lang="en-IN" sz="2400" dirty="0">
                <a:solidFill>
                  <a:schemeClr val="bg1"/>
                </a:solidFill>
                <a:sym typeface="Wingdings" panose="05000000000000000000" pitchFamily="2" charset="2"/>
              </a:rPr>
              <a:t>Patients who Decline CABG for Non medical reasons / Surgical Risk</a:t>
            </a:r>
          </a:p>
          <a:p>
            <a:endParaRPr lang="en-IN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AutoNum type="arabicParenR"/>
            </a:pPr>
            <a:endParaRPr lang="en-IN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AutoNum type="arabicParenR"/>
            </a:pP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52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38B516-5171-2494-EEDF-2DACD00C9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CTO benefits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198BD-0D39-5772-59DC-AF512E9CE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8731C-4DFB-917B-F538-AFD3654E4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88E49-50E4-EE59-7B71-5E87CEC7C99C}"/>
              </a:ext>
            </a:extLst>
          </p:cNvPr>
          <p:cNvSpPr txBox="1"/>
          <p:nvPr/>
        </p:nvSpPr>
        <p:spPr>
          <a:xfrm>
            <a:off x="849351" y="2164702"/>
            <a:ext cx="10515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Reducing Ischemia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CTO are ischemic even if collateral circulation is present.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CTO PCI benefit in patients with significant baseline Ischemic burden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The </a:t>
            </a:r>
            <a:r>
              <a:rPr lang="en-US" sz="2400" dirty="0" err="1">
                <a:solidFill>
                  <a:schemeClr val="bg1"/>
                </a:solidFill>
              </a:rPr>
              <a:t>Hemodyanamic</a:t>
            </a:r>
            <a:r>
              <a:rPr lang="en-US" sz="2400" dirty="0">
                <a:solidFill>
                  <a:schemeClr val="bg1"/>
                </a:solidFill>
              </a:rPr>
              <a:t> of donor vessel may improve.</a:t>
            </a:r>
          </a:p>
          <a:p>
            <a:endParaRPr lang="en-IN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77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D2E9D0-55F1-0926-6413-FB966409D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CTO benefits</a:t>
            </a:r>
            <a:endParaRPr lang="en-IN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E9B666-3FB4-96F3-272F-5DC8BFB81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95673B-A5AF-BF3A-8440-0EF1DF0D2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A85041-A58D-CF86-8292-2388E79F5545}"/>
              </a:ext>
            </a:extLst>
          </p:cNvPr>
          <p:cNvSpPr txBox="1"/>
          <p:nvPr/>
        </p:nvSpPr>
        <p:spPr>
          <a:xfrm>
            <a:off x="982701" y="1595021"/>
            <a:ext cx="1051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</a:rPr>
              <a:t> Improves myocardial Function :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Provided territory is Viable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28105C-4D0D-97B7-C877-26CD95782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3338929"/>
            <a:ext cx="9936201" cy="252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00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84F18-D7B9-B729-0888-5D8D20476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C5E379-205F-0421-CF1D-516941562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B5833C-F71A-0AC2-85BE-1C11CEC00E14}"/>
              </a:ext>
            </a:extLst>
          </p:cNvPr>
          <p:cNvSpPr txBox="1"/>
          <p:nvPr/>
        </p:nvSpPr>
        <p:spPr>
          <a:xfrm>
            <a:off x="827049" y="365125"/>
            <a:ext cx="99741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EXPLORE Trial –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Patient who underwent Primary PCI for ST elevation MI and found to have concomitant CTO in Non infarct related artery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CTO PCI vs Medical management</a:t>
            </a:r>
          </a:p>
          <a:p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A348DE-19BE-7EC6-4767-09FE6C3AB0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449" b="18912"/>
          <a:stretch/>
        </p:blipFill>
        <p:spPr>
          <a:xfrm>
            <a:off x="855881" y="2104052"/>
            <a:ext cx="9034568" cy="47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32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25A9F7-FC7F-B753-026D-2C43AF463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38A4C-B726-82DC-37E0-7E4F2E93C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3B7F32-87A5-9E41-50CC-4B0924DD8FD9}"/>
              </a:ext>
            </a:extLst>
          </p:cNvPr>
          <p:cNvSpPr txBox="1"/>
          <p:nvPr/>
        </p:nvSpPr>
        <p:spPr>
          <a:xfrm>
            <a:off x="827049" y="1046956"/>
            <a:ext cx="101043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 Prevent Arrythmias: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Ischemia may predispose to Ventricular Arrythmias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Infarct related artery CTO was independently associated with VT recurrence after successful catheter ablation.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Patients with Ischemia induced arrythmias could benefit from CTO recanalization</a:t>
            </a:r>
          </a:p>
        </p:txBody>
      </p:sp>
    </p:spTree>
    <p:extLst>
      <p:ext uri="{BB962C8B-B14F-4D97-AF65-F5344CB8AC3E}">
        <p14:creationId xmlns:p14="http://schemas.microsoft.com/office/powerpoint/2010/main" val="2800732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20E4D6-8730-5A88-20F3-71F5ED05D553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 rotWithShape="1">
          <a:blip r:embed="rId3"/>
          <a:srcRect l="10242" r="9879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ED0D8F-E4C2-24A9-C686-C615AECDD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B0CB36-480C-5404-722D-EA8323FCD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C8CFF-F647-3B60-F815-5AF919EC7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811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21C1D-848A-BF1E-4E0F-6C78D63BE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8E841-6E76-62B3-FE29-5EA52B02A1A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25624" y="2358734"/>
            <a:ext cx="9051826" cy="3510463"/>
          </a:xfrm>
        </p:spPr>
        <p:txBody>
          <a:bodyPr/>
          <a:lstStyle/>
          <a:p>
            <a:r>
              <a:rPr lang="en-US" sz="1400" dirty="0"/>
              <a:t>Eric J </a:t>
            </a:r>
            <a:r>
              <a:rPr lang="en-US" sz="1400" dirty="0" err="1"/>
              <a:t>Topal</a:t>
            </a:r>
            <a:r>
              <a:rPr lang="en-US" sz="1400" dirty="0"/>
              <a:t> , Textbook of Interventional cardiology</a:t>
            </a:r>
          </a:p>
          <a:p>
            <a:r>
              <a:rPr lang="en-US" sz="1400" dirty="0"/>
              <a:t>Chronic total occlusions : A guide to recanalization – Ron Waksman and Shigeru Saito </a:t>
            </a:r>
          </a:p>
          <a:p>
            <a:r>
              <a:rPr lang="en-US" sz="1400" dirty="0"/>
              <a:t>Practical Handbook of Advanced Interventional Cardiology – Wiley Blackwell</a:t>
            </a:r>
          </a:p>
          <a:p>
            <a:r>
              <a:rPr lang="en-US" sz="1400" dirty="0"/>
              <a:t>Manual of Chronic total occlusion interventions ; </a:t>
            </a:r>
            <a:r>
              <a:rPr lang="en-US" sz="1400" dirty="0" err="1"/>
              <a:t>Emmanouil</a:t>
            </a:r>
            <a:r>
              <a:rPr lang="en-US" sz="1400" dirty="0"/>
              <a:t> </a:t>
            </a:r>
            <a:r>
              <a:rPr lang="en-US" sz="1400" dirty="0" err="1"/>
              <a:t>Bralkis</a:t>
            </a:r>
            <a:endParaRPr lang="en-US" sz="1400" dirty="0"/>
          </a:p>
          <a:p>
            <a:r>
              <a:rPr lang="en-US" sz="1400" dirty="0"/>
              <a:t>SCAI : interventional cardiology Review</a:t>
            </a:r>
          </a:p>
          <a:p>
            <a:r>
              <a:rPr lang="en-US" sz="1400" dirty="0"/>
              <a:t>JACC CTO impact in MI outcomes /Circulation</a:t>
            </a:r>
          </a:p>
          <a:p>
            <a:r>
              <a:rPr lang="en-US" sz="1400" dirty="0"/>
              <a:t>ESC / AHA guideline on coronary revascularization</a:t>
            </a:r>
          </a:p>
          <a:p>
            <a:r>
              <a:rPr lang="en-US" sz="1400" dirty="0" err="1"/>
              <a:t>Braunwald’s</a:t>
            </a:r>
            <a:r>
              <a:rPr lang="en-US" sz="1400" dirty="0"/>
              <a:t> Heart disease, 12 </a:t>
            </a:r>
            <a:r>
              <a:rPr lang="en-US" sz="1400" dirty="0" err="1"/>
              <a:t>th</a:t>
            </a:r>
            <a:r>
              <a:rPr lang="en-US" sz="1400" dirty="0"/>
              <a:t> edition</a:t>
            </a:r>
          </a:p>
          <a:p>
            <a:r>
              <a:rPr lang="en-US" sz="1400" dirty="0"/>
              <a:t>Interventional cardiac catheterization book, Wiley </a:t>
            </a:r>
            <a:r>
              <a:rPr lang="en-US" sz="1400" dirty="0" err="1"/>
              <a:t>Blackwel</a:t>
            </a:r>
            <a:endParaRPr lang="en-US" sz="1400" dirty="0"/>
          </a:p>
          <a:p>
            <a:r>
              <a:rPr lang="en-US" sz="1400" dirty="0"/>
              <a:t>Guiding principles for CTO PCI- AHA a global expert </a:t>
            </a:r>
            <a:r>
              <a:rPr lang="en-US" sz="1400" dirty="0" err="1"/>
              <a:t>concensus</a:t>
            </a:r>
            <a:r>
              <a:rPr lang="en-US" sz="1400" dirty="0"/>
              <a:t> document</a:t>
            </a:r>
          </a:p>
          <a:p>
            <a:endParaRPr lang="en-US" dirty="0"/>
          </a:p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A3749-F546-63E7-03A4-0466569A8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175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CD1CCF-AEB2-C95F-951F-4FD29255D2A9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 rotWithShape="1">
          <a:blip r:embed="rId3"/>
          <a:srcRect t="22916" b="7056"/>
          <a:stretch/>
        </p:blipFill>
        <p:spPr>
          <a:xfrm>
            <a:off x="2886636" y="0"/>
            <a:ext cx="6956612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4DABC4C-9C22-CB55-1FB2-AE77C8420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5759B-67E1-95F9-425C-5C4D5BB5C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FB24B7-A43A-58E9-0A9D-E5DD212B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22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C1CAB5-BEE5-0D59-03EC-AACD8E7D32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06" r="152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FCDA97-6EE8-B120-F9E9-F3826BFCD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CTO benefits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147CC6-5F13-FC9F-24CA-CD7ACD613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9A966-72EB-4DF7-4A35-FF0AF3F34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89AD52-D717-CA20-4EE2-2DBF04586D7E}"/>
              </a:ext>
            </a:extLst>
          </p:cNvPr>
          <p:cNvSpPr txBox="1"/>
          <p:nvPr/>
        </p:nvSpPr>
        <p:spPr>
          <a:xfrm>
            <a:off x="559983" y="5402083"/>
            <a:ext cx="10334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Improve tolerance of Future coronary events</a:t>
            </a:r>
          </a:p>
          <a:p>
            <a:r>
              <a:rPr lang="en-US" sz="2800" b="1" dirty="0"/>
              <a:t>CTO patients with MI - “Double jeopardy”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56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19E43B-D7E5-98F9-C933-D1C643511C55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435A65-C327-7260-17B2-C422B23CD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5C99F8-0298-F43F-8FA3-CC6F1B941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F1FDF-B59D-9DAA-E1C6-4FD149927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ABE64B-3E39-2304-FA36-676B907CD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46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7EBF1FC-0C29-C19F-1948-F5F90C740C47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 rotWithShape="1">
          <a:blip r:embed="rId2"/>
          <a:srcRect l="48003" r="10061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75CE567-C1B5-715E-C524-C907FFC64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A05AB-9644-BEE7-4949-377609D43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977FB-6EC8-8A10-53E2-D4ADE900D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173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88A15F-1D86-5FC5-C78B-996684EC2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F2066AD-2EA2-1809-BC1A-4F9EE0D0E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2207" y="5532437"/>
            <a:ext cx="7764648" cy="1325563"/>
          </a:xfrm>
        </p:spPr>
        <p:txBody>
          <a:bodyPr/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ESTIMATING LIKEHOOD OF SUCCESS</a:t>
            </a:r>
            <a:endParaRPr lang="en-IN" sz="4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2C731B-1ABA-7C1B-0BB5-F1BAE0F57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0E4357-6A12-06FE-E067-1BFB1701A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09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9A545F-8D07-8B04-3D70-3D805696C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8FC51E-0774-969B-3855-504A88750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052562-C41D-6EE3-06A3-12C812A704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75" t="30000" r="9433" b="15833"/>
          <a:stretch/>
        </p:blipFill>
        <p:spPr>
          <a:xfrm>
            <a:off x="2007394" y="21431"/>
            <a:ext cx="8177212" cy="681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85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43C556-4883-CB0B-3955-3411C0767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F5577E-6809-78DB-19DD-B75DF0393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4D7642-86E5-4B92-AEC4-2249AAAE8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83" b="351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77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8BF937-1ABD-29A8-04C3-BBED233C5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DB662E-1DCF-B096-6D19-7CFE0D835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8D77BA-FAD3-228F-FC0D-B46C4858A0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77" b="392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53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AB3C84-8D59-43E6-4A80-409C019F2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" y="45606"/>
            <a:ext cx="12184551" cy="6812394"/>
          </a:xfrm>
          <a:prstGeom prst="rect">
            <a:avLst/>
          </a:prstGeom>
          <a:effectLst>
            <a:outerShdw blurRad="800100" dist="50800" dir="5400000" algn="ctr" rotWithShape="0">
              <a:srgbClr val="000000">
                <a:alpha val="52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2AC289-0123-CBDD-9BD7-44AED3A84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93268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ESTIMATING RISK?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49684-85E1-3275-6D42-0598509A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DE378F-A843-1694-AB1A-69BC15421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C59FBE-E419-3186-17B8-98D3D2403B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889" b="48194"/>
          <a:stretch/>
        </p:blipFill>
        <p:spPr>
          <a:xfrm>
            <a:off x="126125" y="45606"/>
            <a:ext cx="12065875" cy="6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7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8A7583-A262-5BFF-EB25-9C9730390CE1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E557C1-BE5F-C85A-BD78-871C7741D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BB18A4-7222-4CAC-E870-B6DC73F61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E7A27-364D-F341-019E-6ECF3C3A7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CC4495-A99E-6744-8B5A-3C19780C2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57" t="19428" r="21719" b="9194"/>
          <a:stretch/>
        </p:blipFill>
        <p:spPr>
          <a:xfrm>
            <a:off x="0" y="0"/>
            <a:ext cx="12192000" cy="699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96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8ABCF-B0F6-3B9E-078F-2A8A22C5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Definition- CTO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C76B71-3E57-E2F3-291A-39B418022AD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F77A5-9A4F-1583-1DB9-95BA90866C2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56811" y="2684868"/>
            <a:ext cx="6888665" cy="2241805"/>
          </a:xfrm>
        </p:spPr>
        <p:txBody>
          <a:bodyPr/>
          <a:lstStyle/>
          <a:p>
            <a:r>
              <a:rPr lang="en-US" sz="2000" dirty="0"/>
              <a:t>100% Occlusion in a Coronary artery</a:t>
            </a:r>
          </a:p>
          <a:p>
            <a:r>
              <a:rPr lang="en-US" sz="2000" dirty="0"/>
              <a:t>TIMI 0 flow</a:t>
            </a:r>
          </a:p>
          <a:p>
            <a:r>
              <a:rPr lang="en-US" sz="2000" dirty="0" err="1"/>
              <a:t>Atleast</a:t>
            </a:r>
            <a:r>
              <a:rPr lang="en-US" sz="2000" dirty="0"/>
              <a:t> 1 months duration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496E54F-9038-30CB-FB21-11F164E0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F774A7-1C4E-D2CB-11E4-9CB91086BFF6}"/>
              </a:ext>
            </a:extLst>
          </p:cNvPr>
          <p:cNvSpPr txBox="1"/>
          <p:nvPr/>
        </p:nvSpPr>
        <p:spPr>
          <a:xfrm>
            <a:off x="757853" y="4790229"/>
            <a:ext cx="4482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Early chronic  1-3 months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r>
              <a:rPr lang="en-US" sz="2000" dirty="0">
                <a:solidFill>
                  <a:schemeClr val="bg1"/>
                </a:solidFill>
              </a:rPr>
              <a:t>Late chronic   &gt; 3 months</a:t>
            </a:r>
            <a:endParaRPr lang="en-IN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31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F66E1F-2CF4-DAD3-7060-1E661B10E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CTO PLANNING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56447-DEB1-0883-697D-568C30EBE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EB23C-0056-0FA9-D833-DA1461B851E4}"/>
              </a:ext>
            </a:extLst>
          </p:cNvPr>
          <p:cNvSpPr txBox="1"/>
          <p:nvPr/>
        </p:nvSpPr>
        <p:spPr>
          <a:xfrm>
            <a:off x="849351" y="2214563"/>
            <a:ext cx="107092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No to Ad-hoc PCI except in some cases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US" sz="2800" dirty="0">
                <a:solidFill>
                  <a:schemeClr val="bg1"/>
                </a:solidFill>
              </a:rPr>
              <a:t>Time for Procedural Planning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2)Decide on Viability and extent of ischemia of the territory supplied by the occluded vessels.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			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Coronary CTA -&gt; Facilitate Planning</a:t>
            </a:r>
            <a:endParaRPr lang="en-IN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133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A97C667-0E18-9346-47A2-2F342C3D796F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 rotWithShape="1">
          <a:blip r:embed="rId2"/>
          <a:srcRect l="17867" r="12421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AC1FD4D-11EB-9F6E-A91D-E165BEAC6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52F34F-EBB0-1769-0C03-71DA7A7EB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A42403-5002-C60A-D404-8448E39D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508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635C52-3108-0FB8-AA2C-B6D970729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-153035"/>
            <a:ext cx="10515600" cy="1325563"/>
          </a:xfrm>
        </p:spPr>
        <p:txBody>
          <a:bodyPr/>
          <a:lstStyle/>
          <a:p>
            <a:r>
              <a:rPr lang="en-US" dirty="0"/>
              <a:t>Contraindication to CTO-PCI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71B767-4845-F38F-B13B-F7E97D5E0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33AE9-63CA-9B00-6792-F97954B8BA8F}"/>
              </a:ext>
            </a:extLst>
          </p:cNvPr>
          <p:cNvSpPr txBox="1"/>
          <p:nvPr/>
        </p:nvSpPr>
        <p:spPr>
          <a:xfrm>
            <a:off x="662382" y="959012"/>
            <a:ext cx="107025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Absolute Contraindication: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US" sz="2400" dirty="0">
                <a:solidFill>
                  <a:schemeClr val="bg1"/>
                </a:solidFill>
              </a:rPr>
              <a:t>Contraindication to P2Y12 Inhibitors</a:t>
            </a:r>
          </a:p>
          <a:p>
            <a:pPr marL="342900" indent="-342900">
              <a:buAutoNum type="arabicParenR"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Relative Contraindication: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1)Inability to receive Prolonged DAPT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2)Prior Radiation injury to skin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3)CKD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4)HIT (</a:t>
            </a:r>
            <a:r>
              <a:rPr lang="en-US" sz="2400" dirty="0" err="1">
                <a:solidFill>
                  <a:schemeClr val="bg1"/>
                </a:solidFill>
              </a:rPr>
              <a:t>Bivalurudin</a:t>
            </a:r>
            <a:r>
              <a:rPr lang="en-US" sz="2400" dirty="0">
                <a:solidFill>
                  <a:schemeClr val="bg1"/>
                </a:solidFill>
              </a:rPr>
              <a:t> can be used)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5)Anaphylactic reaction to contrast media</a:t>
            </a:r>
            <a:endParaRPr lang="en-IN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87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DFE5BC-D7CE-4726-1388-473384032C61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724726-BD5D-545C-18D7-3E46073E2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884746-A9E2-EF6E-9E74-E4306DA34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B57B09-5623-3835-E3D8-DC557602A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2AD42B-D392-A572-D163-A0DCA9F65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47" t="24641" r="29466" b="24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72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A9C263-0120-532F-8F10-C644A79F5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DUAL INJECTION !!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3F77EC-5E7D-6EB6-C242-15B65EFC8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43447-48B1-212A-0BCD-A815E022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Screen_Recording_20230726_021653_YouTube">
            <a:hlinkClick r:id="" action="ppaction://media"/>
            <a:extLst>
              <a:ext uri="{FF2B5EF4-FFF2-40B4-BE49-F238E27FC236}">
                <a16:creationId xmlns:a16="http://schemas.microsoft.com/office/drawing/2014/main" id="{0D5CA4D9-2E40-775F-8824-95F8D9F1CA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9524" r="27172"/>
          <a:stretch/>
        </p:blipFill>
        <p:spPr>
          <a:xfrm>
            <a:off x="0" y="1417320"/>
            <a:ext cx="12192000" cy="531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7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853A8-5737-EA23-18FC-6283487B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DC9EBB-7C36-C1F0-0979-629C87225159}"/>
              </a:ext>
            </a:extLst>
          </p:cNvPr>
          <p:cNvSpPr txBox="1"/>
          <p:nvPr/>
        </p:nvSpPr>
        <p:spPr>
          <a:xfrm>
            <a:off x="657225" y="1172528"/>
            <a:ext cx="1122694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Introduce RCA guide catheter first before Left Guide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This prevents guide – guide Interaction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In case of difficult cannulation of left Main, we can introduce stabilizing guide wire into RCA to prevent </a:t>
            </a:r>
            <a:r>
              <a:rPr lang="en-US" sz="2400" dirty="0" err="1">
                <a:solidFill>
                  <a:schemeClr val="bg1"/>
                </a:solidFill>
              </a:rPr>
              <a:t>disengament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Intracoronary / Sublingual </a:t>
            </a:r>
            <a:r>
              <a:rPr lang="en-US" sz="2400" dirty="0" err="1">
                <a:solidFill>
                  <a:schemeClr val="bg1"/>
                </a:solidFill>
              </a:rPr>
              <a:t>Nitratres</a:t>
            </a:r>
            <a:r>
              <a:rPr lang="en-US" sz="2400" dirty="0">
                <a:solidFill>
                  <a:schemeClr val="bg1"/>
                </a:solidFill>
              </a:rPr>
              <a:t> before injection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Maximally visualize collaterals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400" dirty="0">
                <a:solidFill>
                  <a:schemeClr val="bg1"/>
                </a:solidFill>
              </a:rPr>
              <a:t>Use Low magnification (13 inch)</a:t>
            </a:r>
          </a:p>
        </p:txBody>
      </p:sp>
    </p:spTree>
    <p:extLst>
      <p:ext uri="{BB962C8B-B14F-4D97-AF65-F5344CB8AC3E}">
        <p14:creationId xmlns:p14="http://schemas.microsoft.com/office/powerpoint/2010/main" val="12246911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1C903-B70E-8A50-B5C7-8D56BCE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335038-8D1F-AA9F-D5EF-87A49D766B80}"/>
              </a:ext>
            </a:extLst>
          </p:cNvPr>
          <p:cNvSpPr txBox="1"/>
          <p:nvPr/>
        </p:nvSpPr>
        <p:spPr>
          <a:xfrm>
            <a:off x="685800" y="1285876"/>
            <a:ext cx="1106978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 Long cine acquisition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Inject donor vessel first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after collateral fill the distal vessel of CTO  Inject occluded vessel.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Use 8 f guide catheter / avoid side hole catheter for angiography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Complex CTO with single donor branch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microcatheter can placed in the single donor branch (for repeated injections into donor branch )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20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34417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3EB86-5528-AF05-2613-887F6DE73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919919-0197-F3E7-00DF-A44706ADE898}"/>
              </a:ext>
            </a:extLst>
          </p:cNvPr>
          <p:cNvSpPr txBox="1"/>
          <p:nvPr/>
        </p:nvSpPr>
        <p:spPr>
          <a:xfrm>
            <a:off x="585787" y="857250"/>
            <a:ext cx="105727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400" dirty="0">
                <a:solidFill>
                  <a:schemeClr val="bg1"/>
                </a:solidFill>
              </a:rPr>
              <a:t>ECG and Pressure waveforms during before and after injections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400" dirty="0">
                <a:solidFill>
                  <a:schemeClr val="bg1"/>
                </a:solidFill>
              </a:rPr>
              <a:t>Suboptimal study </a:t>
            </a:r>
            <a:r>
              <a:rPr lang="en-IN" sz="2400" dirty="0">
                <a:solidFill>
                  <a:schemeClr val="bg1"/>
                </a:solidFill>
                <a:sym typeface="Wingdings" panose="05000000000000000000" pitchFamily="2" charset="2"/>
              </a:rPr>
              <a:t> cine at 30 fps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400" dirty="0">
                <a:solidFill>
                  <a:schemeClr val="bg1"/>
                </a:solidFill>
                <a:sym typeface="Wingdings" panose="05000000000000000000" pitchFamily="2" charset="2"/>
              </a:rPr>
              <a:t>To avoid confusion ;</a:t>
            </a:r>
          </a:p>
          <a:p>
            <a:r>
              <a:rPr lang="en-IN" sz="2400" dirty="0">
                <a:solidFill>
                  <a:schemeClr val="bg1"/>
                </a:solidFill>
                <a:sym typeface="Wingdings" panose="05000000000000000000" pitchFamily="2" charset="2"/>
              </a:rPr>
              <a:t> RFA access for RCA / LFA access for LCA</a:t>
            </a:r>
          </a:p>
          <a:p>
            <a:r>
              <a:rPr lang="en-IN" sz="2400" dirty="0">
                <a:solidFill>
                  <a:schemeClr val="bg1"/>
                </a:solidFill>
                <a:sym typeface="Wingdings" panose="05000000000000000000" pitchFamily="2" charset="2"/>
              </a:rPr>
              <a:t> 		(or)</a:t>
            </a:r>
          </a:p>
          <a:p>
            <a:r>
              <a:rPr lang="en-IN" sz="2400" dirty="0">
                <a:solidFill>
                  <a:schemeClr val="bg1"/>
                </a:solidFill>
                <a:sym typeface="Wingdings" panose="05000000000000000000" pitchFamily="2" charset="2"/>
              </a:rPr>
              <a:t>Right for antegrade and left for Retrograde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9644252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DEAA0D-0112-10F5-903B-E4EF10DB9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AD2260-F69F-DD7B-300C-3AB0E42CE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23300-EB18-8D34-06E6-0AED013F7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884436-CD6A-3C1A-3642-BF040995F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5" t="19333" r="15582" b="28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25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D317D6-8A98-9BBB-E879-48B07180626D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A92048-C642-1B8F-D3B5-51E9A38D2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A6245A-FF06-6931-48F9-546237261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AB441-F075-5CEE-783A-B41D8051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D5D595-9D98-7189-9967-4852FA8BB4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43" t="30633" r="33158" b="19752"/>
          <a:stretch/>
        </p:blipFill>
        <p:spPr>
          <a:xfrm>
            <a:off x="0" y="28074"/>
            <a:ext cx="12192000" cy="68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11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CB0137D-9F7D-089F-20F4-768A1C675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CTO</a:t>
            </a:r>
            <a:endParaRPr lang="en-I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00871E-5683-C415-A702-915B4736D5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54" t="56482" r="12759" b="31045"/>
          <a:stretch/>
        </p:blipFill>
        <p:spPr>
          <a:xfrm>
            <a:off x="0" y="1852127"/>
            <a:ext cx="12192000" cy="275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74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BB704D-7F72-9EFA-4025-C46AEBDB5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ANTICOAGULATION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EEBC21-FD25-6457-C9A1-14B72260E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D069DD-9036-A7A6-4471-4B9F31ACD7C5}"/>
              </a:ext>
            </a:extLst>
          </p:cNvPr>
          <p:cNvSpPr txBox="1"/>
          <p:nvPr/>
        </p:nvSpPr>
        <p:spPr>
          <a:xfrm>
            <a:off x="1051558" y="1889760"/>
            <a:ext cx="1114044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UF HEPARIN – Preferred Anticoagulant for CTO PCI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ACT &gt;300 s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chemeClr val="bg1"/>
                </a:solidFill>
              </a:rPr>
              <a:t>Antegrade CTO PCI </a:t>
            </a:r>
          </a:p>
          <a:p>
            <a:r>
              <a:rPr lang="en-US" sz="2400" dirty="0">
                <a:solidFill>
                  <a:schemeClr val="bg1"/>
                </a:solidFill>
              </a:rPr>
              <a:t>ACT &gt;350 s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bg1"/>
                </a:solidFill>
              </a:rPr>
              <a:t> Retrograde CTO PCI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ACT checked every 30 mins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err="1">
                <a:solidFill>
                  <a:schemeClr val="bg1"/>
                </a:solidFill>
              </a:rPr>
              <a:t>Bivalurudin</a:t>
            </a:r>
            <a:r>
              <a:rPr lang="en-US" sz="2400" dirty="0">
                <a:solidFill>
                  <a:schemeClr val="bg1"/>
                </a:solidFill>
              </a:rPr>
              <a:t> avoided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Anticoagulant effect not reversed / Risk of Guide 				    thrombosis</a:t>
            </a:r>
          </a:p>
          <a:p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GpIIbIIIa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 antagonist avoided   risk of reopening minor wire perforation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17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EF9399-493B-12B7-1563-33BED61E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CTOs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2565F-8E5E-2844-F54C-D4D3B87C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B14DB1-8885-5E66-D0AA-76F0686BA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25" t="31991" r="27550" b="29323"/>
          <a:stretch/>
        </p:blipFill>
        <p:spPr>
          <a:xfrm>
            <a:off x="1687048" y="1690688"/>
            <a:ext cx="9468631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245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27335A-AEB7-2D29-B121-3FE0B5F1EFE2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9A364F-4B02-25A4-E4CD-E5D84DA39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0E35A7-6317-CFB7-013D-4238B5580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0C4131-0291-B78E-79C6-95B4EF803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DBC55D-B954-9CB7-37BA-DAB7D0436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25" t="27989" r="29466" b="368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0F719C-83AD-2A30-1C5C-CFD286DCB9C9}"/>
              </a:ext>
            </a:extLst>
          </p:cNvPr>
          <p:cNvSpPr/>
          <p:nvPr/>
        </p:nvSpPr>
        <p:spPr>
          <a:xfrm>
            <a:off x="114345" y="115632"/>
            <a:ext cx="5349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PROXIMAL CAP</a:t>
            </a:r>
          </a:p>
        </p:txBody>
      </p:sp>
    </p:spTree>
    <p:extLst>
      <p:ext uri="{BB962C8B-B14F-4D97-AF65-F5344CB8AC3E}">
        <p14:creationId xmlns:p14="http://schemas.microsoft.com/office/powerpoint/2010/main" val="22666819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24E252-A0CF-EBD9-A4D6-FF937F292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506D1-5EAC-5936-6B40-79910073F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CEC02-D25A-891D-FFD5-125C842F8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8D5FE-B3FD-95BD-C307-781DEE6D1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01" t="26877" r="40624" b="3021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040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A64F92-6242-7569-CD21-B921592F8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0D583-69D5-9C56-BCE0-C25BE1908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3591E-E29C-D8A3-D014-68838D957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26420C-27DB-8059-4C32-6820017BF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10" t="37993" r="36917" b="12650"/>
          <a:stretch/>
        </p:blipFill>
        <p:spPr>
          <a:xfrm>
            <a:off x="0" y="-952"/>
            <a:ext cx="12192000" cy="68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635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784030-68AC-801C-2799-5C8115DC0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7FC55-76E4-C7A0-0A6A-062DAC35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681F75-A9D4-4C91-E3AB-E83CD0924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13A708-7D1C-79A1-4F94-FA04579C5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892"/>
            <a:ext cx="12192000" cy="69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618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09E7B8-EA2D-788F-46BA-A80CA73A8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8A63A-36D8-1C95-A565-237630283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FB457-E8D4-0F8C-7E79-1F51D0049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E60C70-D1BB-4268-8824-45391C2C6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52" t="28846" r="29223" b="19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234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FA6E3-D89F-980E-39E0-34730102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7140EC-D764-612B-3688-9079DA9ED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640" y="836806"/>
            <a:ext cx="7013536" cy="2571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D1866C-3E67-01AE-4910-AF8FDF3EE01E}"/>
              </a:ext>
            </a:extLst>
          </p:cNvPr>
          <p:cNvSpPr txBox="1"/>
          <p:nvPr/>
        </p:nvSpPr>
        <p:spPr>
          <a:xfrm>
            <a:off x="2724931" y="3947160"/>
            <a:ext cx="915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Lesion &gt;20mm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Higher chance of Failure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Lesion &gt;20mm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Dissection and re-entry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Lesion &lt;20mm  Antegrade wire escalation</a:t>
            </a:r>
          </a:p>
        </p:txBody>
      </p:sp>
    </p:spTree>
    <p:extLst>
      <p:ext uri="{BB962C8B-B14F-4D97-AF65-F5344CB8AC3E}">
        <p14:creationId xmlns:p14="http://schemas.microsoft.com/office/powerpoint/2010/main" val="42641801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A5CC95-1039-089D-B1C3-000DAD593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FBA44-8162-237B-5451-D16617569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A2BE2-97F8-C3D9-9126-BF4129B99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411249-FC8F-D684-9E1C-B66664536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0ED906-6F34-6201-9393-0FBBFC6F5F62}"/>
              </a:ext>
            </a:extLst>
          </p:cNvPr>
          <p:cNvSpPr/>
          <p:nvPr/>
        </p:nvSpPr>
        <p:spPr>
          <a:xfrm>
            <a:off x="7476547" y="266677"/>
            <a:ext cx="4584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TORTUOSITY</a:t>
            </a:r>
          </a:p>
        </p:txBody>
      </p:sp>
    </p:spTree>
    <p:extLst>
      <p:ext uri="{BB962C8B-B14F-4D97-AF65-F5344CB8AC3E}">
        <p14:creationId xmlns:p14="http://schemas.microsoft.com/office/powerpoint/2010/main" val="429068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F0FCC8-A548-3B4E-DAC7-D36C128D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E7DC86-95DD-6F58-13D5-E29178467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CC03F-2F16-92FA-BC47-7F81BCD1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664536-F6F1-B0A6-2B3A-2CEEDB1CF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0" t="31403" r="31991" b="274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AF6E7D-C9C0-5431-B3F4-4EF8793FFB3B}"/>
              </a:ext>
            </a:extLst>
          </p:cNvPr>
          <p:cNvSpPr/>
          <p:nvPr/>
        </p:nvSpPr>
        <p:spPr>
          <a:xfrm>
            <a:off x="6555596" y="1728104"/>
            <a:ext cx="5328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DISTAL VESSEL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7458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64D65CF-D988-3832-84D0-9A1A59359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CTO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EFB815-1758-185A-4071-BF955543E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54F736-D628-00F7-98CF-8CB991B81B32}"/>
              </a:ext>
            </a:extLst>
          </p:cNvPr>
          <p:cNvSpPr txBox="1"/>
          <p:nvPr/>
        </p:nvSpPr>
        <p:spPr>
          <a:xfrm>
            <a:off x="849351" y="1690688"/>
            <a:ext cx="102354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 weeks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 Proteoglycan enriched ECM and myofibroblast infiltration</a:t>
            </a:r>
          </a:p>
          <a:p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6 weeks   Negative arterial </a:t>
            </a:r>
            <a:r>
              <a:rPr lang="en-US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remodelling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 and disruption of internal elastic 	         lamina + Neovascularization</a:t>
            </a:r>
          </a:p>
          <a:p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12 weeks  Decreased </a:t>
            </a:r>
            <a:r>
              <a:rPr lang="en-US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microvessel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 formation and CTO perfusion</a:t>
            </a:r>
          </a:p>
          <a:p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Gradual replacement of Proteoglycan by collagen and calcium</a:t>
            </a:r>
          </a:p>
          <a:p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en-IN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24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DE2CEE-5355-AC0F-50C8-65C933FF0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3A944D-992D-25AB-D001-A4604E153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91481-0217-EC8E-A509-78D0C5EB4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16F524-81E3-9ABF-2FCE-349C0C8FEB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58" t="8980" r="21316" b="130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A4F191-8E38-C951-7910-A7F301AA973E}"/>
              </a:ext>
            </a:extLst>
          </p:cNvPr>
          <p:cNvSpPr/>
          <p:nvPr/>
        </p:nvSpPr>
        <p:spPr>
          <a:xfrm>
            <a:off x="-213037" y="13464"/>
            <a:ext cx="52136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ASSESSING COLLATERALS</a:t>
            </a:r>
          </a:p>
        </p:txBody>
      </p:sp>
    </p:spTree>
    <p:extLst>
      <p:ext uri="{BB962C8B-B14F-4D97-AF65-F5344CB8AC3E}">
        <p14:creationId xmlns:p14="http://schemas.microsoft.com/office/powerpoint/2010/main" val="63314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D6C498-13A2-0052-0D29-866AF8F561D9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E0CEFC-A870-FFF2-5C79-B52043C1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CBBD87-5378-E97A-EE34-3547BE8A3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5599F-96EB-66AE-25E6-302DB42C5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D4A142-2E20-3F15-5F5D-EB38F5C158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06" t="18318" r="32344" b="15539"/>
          <a:stretch/>
        </p:blipFill>
        <p:spPr>
          <a:xfrm>
            <a:off x="19050" y="-1905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085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475071-C414-9061-0129-7244C2C18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C5CDFB-8AD6-E8EA-801A-490C086F7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5064E-E948-E440-771C-1F0CA638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38676B-0139-D63E-0A4E-8A258897F0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25" t="19166" r="25025" b="91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971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EA7C02-7572-07D9-D68A-6D8753C97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77E617-1589-4AD0-37EA-27C7759EA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73D8E-36DB-E323-159E-31C686771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A52893-F941-589C-8321-A507A1B191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95" t="22210" r="33355" b="436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689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A3E9EE-A0B8-5A0F-A816-409E4A45E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113AE-5542-B747-DC30-F609F1562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0B937-1F43-6D61-2B99-C544F0CCC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4367B8-0C8E-E9F1-6054-FEBD4021F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10" t="55207" r="37237" b="10329"/>
          <a:stretch/>
        </p:blipFill>
        <p:spPr>
          <a:xfrm>
            <a:off x="0" y="753980"/>
            <a:ext cx="12192000" cy="6104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6A9832-1B5F-A150-F8A2-B4AD81991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006"/>
          <a:stretch/>
        </p:blipFill>
        <p:spPr>
          <a:xfrm>
            <a:off x="0" y="1"/>
            <a:ext cx="12192000" cy="75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786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0925E3-34B9-52B1-9058-6E265AA49535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627106-26A7-4D62-0787-3705493E3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DC402-C087-DC7C-3AC4-D0FC9855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13247-F8CB-E14F-7DBD-960D98DFD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25B188-7C83-9672-9542-A008E2951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06" t="34764" r="29466" b="169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29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8F5291-5C98-E38B-DFCA-C3351E115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entry angle 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D30AE-8627-BE21-87C4-25A36382C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4A0065-90BC-5793-E007-03B8CD5EB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544" y="1600198"/>
            <a:ext cx="5721456" cy="4287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764B95-273F-84C2-812C-D3C18033E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00199"/>
            <a:ext cx="6096001" cy="42870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E45039-A59E-3E3A-CD38-D9174B3F0ADF}"/>
              </a:ext>
            </a:extLst>
          </p:cNvPr>
          <p:cNvSpPr/>
          <p:nvPr/>
        </p:nvSpPr>
        <p:spPr>
          <a:xfrm>
            <a:off x="1083919" y="5886828"/>
            <a:ext cx="392816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SUPERCROSS MICROCATHETER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827F41-AC80-F35D-D603-1C1F0981ABD2}"/>
              </a:ext>
            </a:extLst>
          </p:cNvPr>
          <p:cNvSpPr/>
          <p:nvPr/>
        </p:nvSpPr>
        <p:spPr>
          <a:xfrm>
            <a:off x="7002411" y="6102271"/>
            <a:ext cx="49884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VENTURE MICROCATHETER</a:t>
            </a:r>
          </a:p>
        </p:txBody>
      </p:sp>
    </p:spTree>
    <p:extLst>
      <p:ext uri="{BB962C8B-B14F-4D97-AF65-F5344CB8AC3E}">
        <p14:creationId xmlns:p14="http://schemas.microsoft.com/office/powerpoint/2010/main" val="35002517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1694B8-FD36-A0EC-1A17-545A029EC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C379EC-E4F6-80CF-7331-3DF7C659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6B753E-83A2-AC3B-FF38-DB930A2B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01926A-0848-A749-AAA9-A7E49EC3A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87" t="37421" r="32763" b="347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743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1DAAF0-09A6-AD80-9A1D-ED2F8A911B42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 rotWithShape="1">
          <a:blip r:embed="rId2"/>
          <a:srcRect l="26821" t="28240" r="26298" b="23403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BE6DDF9-E7DE-57BC-D89A-272BABEAF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0043B-3343-0B7E-D638-1D8F867C8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F09584-B93C-B90D-F957-1404DCF1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9253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7F8532-C263-1572-C20E-E872FC6AD520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EDB3F1-B314-9B66-622A-5EAF29E44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CB153A-01F5-5594-78FA-079B089C3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A3CE4-3E5C-7B4B-EB32-95D1A2F63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4A8D5C-055B-A139-02EA-BAF49C9BCC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26" t="28762" r="26184" b="293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2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37F290-E237-C4FE-B081-830A20A89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77ABC-2429-63ED-5B96-60D51BF5E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72DF2-7BEA-0F56-FBB9-845F82882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170A6C-E71D-C42E-081D-14D7EC601D73}"/>
              </a:ext>
            </a:extLst>
          </p:cNvPr>
          <p:cNvSpPr/>
          <p:nvPr/>
        </p:nvSpPr>
        <p:spPr>
          <a:xfrm>
            <a:off x="500564" y="3503845"/>
            <a:ext cx="3353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PROXIMAL CAP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D8E61D-D20B-C0F5-DC02-B1485599B778}"/>
              </a:ext>
            </a:extLst>
          </p:cNvPr>
          <p:cNvSpPr txBox="1"/>
          <p:nvPr/>
        </p:nvSpPr>
        <p:spPr>
          <a:xfrm>
            <a:off x="551859" y="4348065"/>
            <a:ext cx="4374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Thickened structure- Type I,III, V and VI collagen.</a:t>
            </a:r>
          </a:p>
          <a:p>
            <a:r>
              <a:rPr lang="en-US" sz="2400" dirty="0">
                <a:solidFill>
                  <a:schemeClr val="bg1"/>
                </a:solidFill>
              </a:rPr>
              <a:t>Type IV in calcified tissues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Distinct Physical barrier to access CTO </a:t>
            </a:r>
            <a:endParaRPr lang="en-IN" sz="2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EDF1DB-B244-B8CF-A38E-7D2AB4459115}"/>
              </a:ext>
            </a:extLst>
          </p:cNvPr>
          <p:cNvSpPr/>
          <p:nvPr/>
        </p:nvSpPr>
        <p:spPr>
          <a:xfrm>
            <a:off x="9348593" y="3454339"/>
            <a:ext cx="28434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DISTAL CAP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C22F1B-0599-B87F-0D7B-B530AB9065DE}"/>
              </a:ext>
            </a:extLst>
          </p:cNvPr>
          <p:cNvSpPr txBox="1"/>
          <p:nvPr/>
        </p:nvSpPr>
        <p:spPr>
          <a:xfrm>
            <a:off x="9348593" y="4203212"/>
            <a:ext cx="28434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Densely packed collagen but 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Thinner and softer</a:t>
            </a:r>
          </a:p>
          <a:p>
            <a:r>
              <a:rPr lang="en-US" sz="2400" dirty="0">
                <a:solidFill>
                  <a:schemeClr val="bg1"/>
                </a:solidFill>
              </a:rPr>
              <a:t>Rationale for retrograde approach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1B724B-DCD8-85E9-19E2-9EA0F5249652}"/>
              </a:ext>
            </a:extLst>
          </p:cNvPr>
          <p:cNvSpPr/>
          <p:nvPr/>
        </p:nvSpPr>
        <p:spPr>
          <a:xfrm>
            <a:off x="5901252" y="3434638"/>
            <a:ext cx="248832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BODY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B3CCA0-02FD-9008-ACFA-0964707BD1B6}"/>
              </a:ext>
            </a:extLst>
          </p:cNvPr>
          <p:cNvSpPr txBox="1"/>
          <p:nvPr/>
        </p:nvSpPr>
        <p:spPr>
          <a:xfrm>
            <a:off x="5318449" y="4348065"/>
            <a:ext cx="3071125" cy="214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3B73EB-8EF9-B16D-D51B-1545AA54B2E3}"/>
              </a:ext>
            </a:extLst>
          </p:cNvPr>
          <p:cNvSpPr txBox="1"/>
          <p:nvPr/>
        </p:nvSpPr>
        <p:spPr>
          <a:xfrm>
            <a:off x="5543477" y="4203212"/>
            <a:ext cx="37013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Organized thrombus</a:t>
            </a:r>
          </a:p>
          <a:p>
            <a:r>
              <a:rPr lang="en-US" sz="2400" dirty="0">
                <a:solidFill>
                  <a:schemeClr val="bg1"/>
                </a:solidFill>
              </a:rPr>
              <a:t> collagen, calcium, elastin ,cholesterol cleft , RBCs etc.</a:t>
            </a:r>
            <a:endParaRPr lang="en-IN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239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7EEA25-25FC-3752-4C44-30E895A9C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3" r="1140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4FA38-AA1E-B3B3-1E1B-024959A8D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C855FF-9FC6-A83E-6F24-103C16743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6C4E03-F906-3A7A-EBAB-E468B107DD63}"/>
              </a:ext>
            </a:extLst>
          </p:cNvPr>
          <p:cNvSpPr/>
          <p:nvPr/>
        </p:nvSpPr>
        <p:spPr>
          <a:xfrm>
            <a:off x="7234372" y="5892104"/>
            <a:ext cx="4649799" cy="923330"/>
          </a:xfrm>
          <a:prstGeom prst="rect">
            <a:avLst/>
          </a:prstGeom>
          <a:noFill/>
          <a:effectLst>
            <a:glow rad="1866900">
              <a:schemeClr val="accent1">
                <a:lumMod val="40000"/>
                <a:lumOff val="60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EQUIPMENTS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31470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E5FEFD-5121-1C3B-B347-487256960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SHEATHS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77E98-7865-BF25-14AF-647A4B2D8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E601D7-D341-D92A-5A65-56185756D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0EE92B-3F5F-E1BD-8BC9-640EC5C9D19B}"/>
              </a:ext>
            </a:extLst>
          </p:cNvPr>
          <p:cNvSpPr txBox="1"/>
          <p:nvPr/>
        </p:nvSpPr>
        <p:spPr>
          <a:xfrm>
            <a:off x="849351" y="2000250"/>
            <a:ext cx="111902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800" dirty="0">
                <a:solidFill>
                  <a:schemeClr val="bg1"/>
                </a:solidFill>
              </a:rPr>
              <a:t>Femoral Approach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8F , 45 cm</a:t>
            </a:r>
          </a:p>
          <a:p>
            <a:pPr marL="285750" indent="-285750">
              <a:buFontTx/>
              <a:buChar char="-"/>
            </a:pP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2) Radial approach</a:t>
            </a:r>
          </a:p>
          <a:p>
            <a:r>
              <a:rPr lang="en-IN" sz="2800" dirty="0">
                <a:solidFill>
                  <a:schemeClr val="bg1"/>
                </a:solidFill>
              </a:rPr>
              <a:t>Mostly restricted to 6Fr</a:t>
            </a:r>
          </a:p>
          <a:p>
            <a:r>
              <a:rPr lang="en-IN" sz="2800" dirty="0" err="1">
                <a:solidFill>
                  <a:schemeClr val="bg1"/>
                </a:solidFill>
              </a:rPr>
              <a:t>Sheathless</a:t>
            </a:r>
            <a:r>
              <a:rPr lang="en-IN" sz="2800" dirty="0">
                <a:solidFill>
                  <a:schemeClr val="bg1"/>
                </a:solidFill>
              </a:rPr>
              <a:t> guide can be used</a:t>
            </a:r>
          </a:p>
          <a:p>
            <a:r>
              <a:rPr lang="en-IN" sz="2800" dirty="0">
                <a:solidFill>
                  <a:schemeClr val="bg1"/>
                </a:solidFill>
              </a:rPr>
              <a:t>Limitation: Less support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2AEC2-B475-6B20-287D-739C2997E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406" y="1690688"/>
            <a:ext cx="5352288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051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D362DB-BEF9-BB38-AE16-37134BFF7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 Catheters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1B705-3040-7483-03B1-AEE64F620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A429FC-108E-4672-F86B-50F45D2F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D25B42-34FE-B7D0-4848-A5BE132F37D6}"/>
              </a:ext>
            </a:extLst>
          </p:cNvPr>
          <p:cNvSpPr txBox="1"/>
          <p:nvPr/>
        </p:nvSpPr>
        <p:spPr>
          <a:xfrm>
            <a:off x="849351" y="2736502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IN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Must-have guides ( Those with supportive shapes)</a:t>
            </a:r>
          </a:p>
          <a:p>
            <a:r>
              <a:rPr lang="en-US" sz="2800" dirty="0">
                <a:solidFill>
                  <a:schemeClr val="bg1"/>
                </a:solidFill>
              </a:rPr>
              <a:t>Left coronary artery -XB and EBU </a:t>
            </a:r>
          </a:p>
          <a:p>
            <a:r>
              <a:rPr lang="en-US" sz="2800" dirty="0">
                <a:solidFill>
                  <a:schemeClr val="bg1"/>
                </a:solidFill>
              </a:rPr>
              <a:t>Right coronary artery- AL</a:t>
            </a:r>
            <a:endParaRPr lang="en-IN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013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2BC52E-A62A-4140-504C-5EBCA3035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7465"/>
            <a:ext cx="9303490" cy="1325563"/>
          </a:xfrm>
        </p:spPr>
        <p:txBody>
          <a:bodyPr/>
          <a:lstStyle/>
          <a:p>
            <a:r>
              <a:rPr lang="en-US" dirty="0"/>
              <a:t>CTO guide wires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6ECA3-01AD-60E7-5CF2-062C8506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5B4FA6-CF8A-5DDD-5577-7E021FA1A6B0}"/>
              </a:ext>
            </a:extLst>
          </p:cNvPr>
          <p:cNvSpPr txBox="1"/>
          <p:nvPr/>
        </p:nvSpPr>
        <p:spPr>
          <a:xfrm>
            <a:off x="1219200" y="2171700"/>
            <a:ext cx="72199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3200" dirty="0">
                <a:solidFill>
                  <a:schemeClr val="bg1"/>
                </a:solidFill>
              </a:rPr>
              <a:t>Work Horse </a:t>
            </a:r>
          </a:p>
          <a:p>
            <a:pPr marL="342900" indent="-342900">
              <a:buAutoNum type="arabicParenR"/>
            </a:pPr>
            <a:endParaRPr lang="en-US" sz="3200" dirty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US" sz="3200" dirty="0">
                <a:solidFill>
                  <a:schemeClr val="bg1"/>
                </a:solidFill>
              </a:rPr>
              <a:t>Polymer jacketed</a:t>
            </a:r>
          </a:p>
          <a:p>
            <a:pPr marL="342900" indent="-342900">
              <a:buAutoNum type="arabicParenR"/>
            </a:pPr>
            <a:endParaRPr lang="en-US" sz="3200" dirty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US" sz="3200" dirty="0">
                <a:solidFill>
                  <a:schemeClr val="bg1"/>
                </a:solidFill>
              </a:rPr>
              <a:t>Open coil</a:t>
            </a:r>
          </a:p>
          <a:p>
            <a:pPr marL="342900" indent="-342900">
              <a:buAutoNum type="arabicParenR"/>
            </a:pPr>
            <a:endParaRPr lang="en-US" sz="3200" dirty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US" sz="3200" dirty="0">
                <a:solidFill>
                  <a:schemeClr val="bg1"/>
                </a:solidFill>
              </a:rPr>
              <a:t>Externalization </a:t>
            </a:r>
            <a:endParaRPr lang="en-IN" sz="3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09CC29-FDFF-3013-7367-250B4A270947}"/>
              </a:ext>
            </a:extLst>
          </p:cNvPr>
          <p:cNvSpPr txBox="1"/>
          <p:nvPr/>
        </p:nvSpPr>
        <p:spPr>
          <a:xfrm>
            <a:off x="6414980" y="1328344"/>
            <a:ext cx="57770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Sion Blue , Samurai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Fielder XT,FC , Pilot 200, Whisper ES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Sion , </a:t>
            </a:r>
            <a:r>
              <a:rPr lang="en-US" sz="2800" dirty="0" err="1">
                <a:solidFill>
                  <a:schemeClr val="bg1"/>
                </a:solidFill>
              </a:rPr>
              <a:t>Confianza</a:t>
            </a:r>
            <a:r>
              <a:rPr lang="en-US" sz="2800" dirty="0">
                <a:solidFill>
                  <a:schemeClr val="bg1"/>
                </a:solidFill>
              </a:rPr>
              <a:t> Pro 12 , Miracle Bros 12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R350</a:t>
            </a:r>
            <a:endParaRPr lang="en-IN" sz="28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B2D6E52-104D-2C62-C04A-2E797A1ADDEE}"/>
              </a:ext>
            </a:extLst>
          </p:cNvPr>
          <p:cNvCxnSpPr/>
          <p:nvPr/>
        </p:nvCxnSpPr>
        <p:spPr>
          <a:xfrm flipV="1">
            <a:off x="4095750" y="1809750"/>
            <a:ext cx="2000250" cy="6667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AED6CD-40EA-F828-7976-79092FA0CE7F}"/>
              </a:ext>
            </a:extLst>
          </p:cNvPr>
          <p:cNvCxnSpPr>
            <a:cxnSpLocks/>
          </p:cNvCxnSpPr>
          <p:nvPr/>
        </p:nvCxnSpPr>
        <p:spPr>
          <a:xfrm>
            <a:off x="4369540" y="5495925"/>
            <a:ext cx="2045440" cy="73027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E5DEFA-14A3-024E-DAD6-1229204FAE6B}"/>
              </a:ext>
            </a:extLst>
          </p:cNvPr>
          <p:cNvCxnSpPr>
            <a:cxnSpLocks/>
          </p:cNvCxnSpPr>
          <p:nvPr/>
        </p:nvCxnSpPr>
        <p:spPr>
          <a:xfrm>
            <a:off x="3651620" y="4503390"/>
            <a:ext cx="2672980" cy="2972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EB411D-5CA1-5A04-9242-4424E4B8E249}"/>
              </a:ext>
            </a:extLst>
          </p:cNvPr>
          <p:cNvCxnSpPr>
            <a:cxnSpLocks/>
          </p:cNvCxnSpPr>
          <p:nvPr/>
        </p:nvCxnSpPr>
        <p:spPr>
          <a:xfrm flipV="1">
            <a:off x="4829175" y="3200422"/>
            <a:ext cx="1495425" cy="33176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2493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1DF60-5781-054C-4B90-94E2F690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B433D4-FD4F-655F-3411-298DBCF8CF0D}"/>
              </a:ext>
            </a:extLst>
          </p:cNvPr>
          <p:cNvSpPr txBox="1"/>
          <p:nvPr/>
        </p:nvSpPr>
        <p:spPr>
          <a:xfrm>
            <a:off x="476250" y="911070"/>
            <a:ext cx="1003632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Fielder XT / Fighter –</a:t>
            </a:r>
            <a:r>
              <a:rPr lang="en-US" sz="2400" dirty="0">
                <a:solidFill>
                  <a:schemeClr val="bg1"/>
                </a:solidFill>
              </a:rPr>
              <a:t> Polymer jacket wire -&gt; Initial antegrade crossing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Gia second and </a:t>
            </a:r>
            <a:r>
              <a:rPr lang="en-US" sz="3200" dirty="0" err="1">
                <a:solidFill>
                  <a:schemeClr val="bg1"/>
                </a:solidFill>
              </a:rPr>
              <a:t>Confianza</a:t>
            </a:r>
            <a:r>
              <a:rPr lang="en-US" sz="3200" dirty="0">
                <a:solidFill>
                  <a:schemeClr val="bg1"/>
                </a:solidFill>
              </a:rPr>
              <a:t> Pro 12 – </a:t>
            </a:r>
            <a:r>
              <a:rPr lang="en-US" sz="2400" dirty="0">
                <a:solidFill>
                  <a:schemeClr val="bg1"/>
                </a:solidFill>
              </a:rPr>
              <a:t>Stiff tapered wire -&gt; Course well understood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Pilot </a:t>
            </a:r>
            <a:r>
              <a:rPr lang="en-US" sz="2400" dirty="0">
                <a:solidFill>
                  <a:schemeClr val="bg1"/>
                </a:solidFill>
              </a:rPr>
              <a:t>– Polymer jacketed moderately stiff non tapered -&gt; Course not understood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Sion</a:t>
            </a:r>
            <a:r>
              <a:rPr lang="en-US" sz="2400" dirty="0">
                <a:solidFill>
                  <a:schemeClr val="bg1"/>
                </a:solidFill>
              </a:rPr>
              <a:t> – high </a:t>
            </a:r>
            <a:r>
              <a:rPr lang="en-US" sz="2400" dirty="0" err="1">
                <a:solidFill>
                  <a:schemeClr val="bg1"/>
                </a:solidFill>
              </a:rPr>
              <a:t>torquable</a:t>
            </a:r>
            <a:r>
              <a:rPr lang="en-US" sz="2400" dirty="0">
                <a:solidFill>
                  <a:schemeClr val="bg1"/>
                </a:solidFill>
              </a:rPr>
              <a:t> wire / </a:t>
            </a:r>
            <a:r>
              <a:rPr lang="en-US" sz="3200" dirty="0">
                <a:solidFill>
                  <a:schemeClr val="bg1"/>
                </a:solidFill>
              </a:rPr>
              <a:t>Fielder FC </a:t>
            </a:r>
            <a:r>
              <a:rPr lang="en-US" sz="2400" dirty="0">
                <a:solidFill>
                  <a:schemeClr val="bg1"/>
                </a:solidFill>
              </a:rPr>
              <a:t>– Polymer jacketed soft wire -&gt; retrograde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R350 </a:t>
            </a:r>
            <a:r>
              <a:rPr lang="en-US" sz="2400" dirty="0">
                <a:solidFill>
                  <a:schemeClr val="bg1"/>
                </a:solidFill>
              </a:rPr>
              <a:t>- Wire for externalization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312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C157FC-A188-0A07-5EE0-4EFB662B70C0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 rotWithShape="1">
          <a:blip r:embed="rId3"/>
          <a:srcRect l="11426" t="45153" r="6887" b="32261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6292139-6B41-DE7D-2D89-2A280BB2E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0148BB-28E5-D84E-BCB7-6D9C8917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08996-F17E-CF7F-73DC-737C89713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9533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20DA81-CB63-AEB9-996A-FEAB09994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MICROCATHETERS AND SUPPORT CATHETERS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FE8267-1F7F-92AE-BB2F-884FBA253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8ADAF-9270-2A00-1FA4-84A0A375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0DF5B0-C870-8614-B805-47E6F67DBF34}"/>
              </a:ext>
            </a:extLst>
          </p:cNvPr>
          <p:cNvSpPr txBox="1"/>
          <p:nvPr/>
        </p:nvSpPr>
        <p:spPr>
          <a:xfrm>
            <a:off x="849351" y="1943100"/>
            <a:ext cx="90375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Antegrade CTO crossing should always be attempted using an over-the-wire system, </a:t>
            </a:r>
          </a:p>
          <a:p>
            <a:r>
              <a:rPr lang="en-US" sz="2400" dirty="0">
                <a:solidFill>
                  <a:schemeClr val="bg1"/>
                </a:solidFill>
              </a:rPr>
              <a:t>i.e</a:t>
            </a:r>
            <a:r>
              <a:rPr lang="en-US" sz="2400" b="1" dirty="0">
                <a:solidFill>
                  <a:schemeClr val="bg1"/>
                </a:solidFill>
              </a:rPr>
              <a:t>.,</a:t>
            </a:r>
            <a:r>
              <a:rPr lang="en-US" sz="2400" b="1" u="sng" dirty="0">
                <a:solidFill>
                  <a:schemeClr val="bg1"/>
                </a:solidFill>
              </a:rPr>
              <a:t> a Microcatheter or an over-the-wire balloon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AutoNum type="alphaLcPeriod"/>
            </a:pPr>
            <a:r>
              <a:rPr lang="en-US" sz="2400" dirty="0">
                <a:solidFill>
                  <a:schemeClr val="bg1"/>
                </a:solidFill>
              </a:rPr>
              <a:t>Provides better support and increases wire tip stiffness,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b.  Can Reshape guidewire tip.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c.  Can easily exchange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d.  Protects the proximal part of the vessel from guidewire-induced injuries</a:t>
            </a:r>
            <a:endParaRPr lang="en-IN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1111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9C694A-3F24-B576-BC08-2A9DAC4DC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1B5E7F-90E1-97BD-CEF9-FDC2BABE6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414AB-D0F6-B61B-8536-71370F77E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E6295C-7BDD-6543-8CE6-A059A3596A6F}"/>
              </a:ext>
            </a:extLst>
          </p:cNvPr>
          <p:cNvSpPr txBox="1"/>
          <p:nvPr/>
        </p:nvSpPr>
        <p:spPr>
          <a:xfrm>
            <a:off x="849351" y="2247900"/>
            <a:ext cx="10733049" cy="365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FF274B-AB22-CDDF-C7A4-8B509F0D34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57" t="63897" r="27812" b="1562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971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ADD14D-19AA-D032-B023-BBA16C839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426F1-38E9-25C1-392A-0F0989B84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8965D8-0BFB-46E5-2EB0-D1677D1D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2F53D-5376-408A-9F65-768D872B6C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33" b="21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7D7521-A0A8-B3CF-3C17-34BCC1643464}"/>
              </a:ext>
            </a:extLst>
          </p:cNvPr>
          <p:cNvSpPr/>
          <p:nvPr/>
        </p:nvSpPr>
        <p:spPr>
          <a:xfrm>
            <a:off x="332215" y="255588"/>
            <a:ext cx="41231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FINECROSS</a:t>
            </a:r>
          </a:p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MICROCATHETER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B5C95C-5487-0D57-19C0-6DED6C7E5923}"/>
              </a:ext>
            </a:extLst>
          </p:cNvPr>
          <p:cNvSpPr txBox="1"/>
          <p:nvPr/>
        </p:nvSpPr>
        <p:spPr>
          <a:xfrm>
            <a:off x="5886450" y="855752"/>
            <a:ext cx="5997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Navigates well through Tortuous vessels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925575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D5DEF5-947A-514B-00E5-5D1F63B52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3E01CC-00B9-2E24-C5F6-EBC701342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84451B-0F8B-8F04-DC7A-1FE55AB7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203537-73F9-5293-4F59-97C5A47B7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6" y="0"/>
            <a:ext cx="12198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84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03376D-10C0-8B6D-4720-AF7D520F9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B23597-EB8E-70E8-A7A4-08084B1F8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BDF82-D91D-DC2D-CF84-BF0883FD3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63CF48-C19D-FFB4-92C9-EF75CE653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30" t="42526" r="4468" b="29085"/>
          <a:stretch/>
        </p:blipFill>
        <p:spPr>
          <a:xfrm>
            <a:off x="0" y="1673225"/>
            <a:ext cx="12192000" cy="51847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BE85D10-A936-E41B-D186-8E071DD45E63}"/>
              </a:ext>
            </a:extLst>
          </p:cNvPr>
          <p:cNvSpPr/>
          <p:nvPr/>
        </p:nvSpPr>
        <p:spPr>
          <a:xfrm>
            <a:off x="724890" y="510988"/>
            <a:ext cx="5586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AHA GUIDELINE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7296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reen_Recording_20230805_004513_YouTube">
            <a:hlinkClick r:id="" action="ppaction://media"/>
            <a:extLst>
              <a:ext uri="{FF2B5EF4-FFF2-40B4-BE49-F238E27FC236}">
                <a16:creationId xmlns:a16="http://schemas.microsoft.com/office/drawing/2014/main" id="{FC9CA0D5-0CBE-41E3-6AA0-215E92364D54}"/>
              </a:ext>
            </a:extLst>
          </p:cNvPr>
          <p:cNvPicPr>
            <a:picLocks noGrp="1" noChangeAspect="1"/>
          </p:cNvPicPr>
          <p:nvPr>
            <p:ph sz="quarter" idx="2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060" r="11695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9E918D-7774-9644-96F2-2A825B79A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707CB5-F084-D4E0-DA3E-AC2F1A234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5896A0-881E-E124-90C7-AC0015EEB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1517F0-6C00-F120-84B7-59B6723643B5}"/>
              </a:ext>
            </a:extLst>
          </p:cNvPr>
          <p:cNvSpPr/>
          <p:nvPr/>
        </p:nvSpPr>
        <p:spPr>
          <a:xfrm>
            <a:off x="4957784" y="5380295"/>
            <a:ext cx="836637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TURNPIKE CATHETER FOR</a:t>
            </a:r>
          </a:p>
          <a:p>
            <a:pPr algn="ctr"/>
            <a:r>
              <a:rPr lang="en-US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PLAQUE MODIFICATION</a:t>
            </a:r>
          </a:p>
        </p:txBody>
      </p:sp>
    </p:spTree>
    <p:extLst>
      <p:ext uri="{BB962C8B-B14F-4D97-AF65-F5344CB8AC3E}">
        <p14:creationId xmlns:p14="http://schemas.microsoft.com/office/powerpoint/2010/main" val="43999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FDA3B8-9966-4019-845C-D219CA1C1569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56519C-E1F5-63EE-51B0-DA3C41D4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196D2-4D01-8FEA-D062-81E3B8C47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C1254-3177-08CA-8E4E-31883CC86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DA4529-6A74-5901-FA69-D10F46CAD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" y="-66675"/>
            <a:ext cx="12192000" cy="69913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B1BCEB-8314-A0E5-A2A1-78FB6EED505D}"/>
              </a:ext>
            </a:extLst>
          </p:cNvPr>
          <p:cNvSpPr/>
          <p:nvPr/>
        </p:nvSpPr>
        <p:spPr>
          <a:xfrm>
            <a:off x="3996880" y="1961327"/>
            <a:ext cx="565135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Dual lumen catheter for complex CTO technique</a:t>
            </a:r>
          </a:p>
        </p:txBody>
      </p:sp>
    </p:spTree>
    <p:extLst>
      <p:ext uri="{BB962C8B-B14F-4D97-AF65-F5344CB8AC3E}">
        <p14:creationId xmlns:p14="http://schemas.microsoft.com/office/powerpoint/2010/main" val="25281546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9DD826-71C7-B16C-526C-6AEDBAB48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65" t="47842" r="26471" b="13708"/>
          <a:stretch/>
        </p:blipFill>
        <p:spPr>
          <a:xfrm>
            <a:off x="0" y="0"/>
            <a:ext cx="1246094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8D9512-E5D4-D22B-1EBC-3CCAE7751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266" y="255588"/>
            <a:ext cx="4193186" cy="180433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Cross Boss catheter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3683AB-5988-3984-3BEA-4E58A0D73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DCDB3-FC90-100A-391B-96CEB5FE9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3101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reen_Recording_20230804_224635_YouTube">
            <a:hlinkClick r:id="" action="ppaction://media"/>
            <a:extLst>
              <a:ext uri="{FF2B5EF4-FFF2-40B4-BE49-F238E27FC236}">
                <a16:creationId xmlns:a16="http://schemas.microsoft.com/office/drawing/2014/main" id="{9E145000-CD56-6884-75B6-C2A0B920255E}"/>
              </a:ext>
            </a:extLst>
          </p:cNvPr>
          <p:cNvPicPr>
            <a:picLocks noGrp="1" noChangeAspect="1"/>
          </p:cNvPicPr>
          <p:nvPr>
            <p:ph sz="quarter" idx="2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530" r="10018"/>
          <a:stretch/>
        </p:blipFill>
        <p:spPr>
          <a:xfrm>
            <a:off x="17114" y="-1"/>
            <a:ext cx="12174886" cy="699247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9DC66C1-68AD-1BB8-3E61-4D98B3EB4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EDDC81-1C2E-A7F1-0057-0BC2487D3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AB2BA-2E86-016F-1678-15B9A548F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48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9A299E-6D93-2BEF-3502-3E46AAB590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64" t="33717" r="25025" b="90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5150E3-7A05-0684-0D31-B1FA33F0F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97" y="4773705"/>
            <a:ext cx="9134303" cy="102445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Stingray balloon and guidewire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CCE6C4-8389-AD83-A6FB-E70019049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EE10CD-5B90-62CA-768A-A3FD8A47D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8677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D32CC8-F435-A502-B70C-4239565697E1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01BDAB-F4FD-A098-ABEF-8E17EA7D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AD611-5473-837F-E447-644288EEA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20A1B-7211-1C0C-C988-1BE06641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B9C20C-A187-8948-800B-9DE40B857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29" y="-17929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873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086685-4718-23B5-6E55-F7A2B020E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14C1D6-06BB-FA88-AB9C-F6846EE9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F3305-402E-C98A-A7BA-D2C852416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6" name="Screen_Recording_20230804_231425_YouTube">
            <a:hlinkClick r:id="" action="ppaction://media"/>
            <a:extLst>
              <a:ext uri="{FF2B5EF4-FFF2-40B4-BE49-F238E27FC236}">
                <a16:creationId xmlns:a16="http://schemas.microsoft.com/office/drawing/2014/main" id="{364C91E2-1962-893F-B241-1F8B28C92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768" r="10362"/>
          <a:stretch/>
        </p:blipFill>
        <p:spPr>
          <a:xfrm>
            <a:off x="0" y="92075"/>
            <a:ext cx="12192000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8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9D067D-634B-CC21-B10C-1D9D47BA29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12" t="46109" r="39647" b="18318"/>
          <a:stretch/>
        </p:blipFill>
        <p:spPr>
          <a:xfrm>
            <a:off x="11152" y="0"/>
            <a:ext cx="12180849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A06A17-AF9F-F58C-9F01-A5D6EF28C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20801" y="-214313"/>
            <a:ext cx="5916651" cy="115887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Snares 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253153-895A-CC69-2C6A-B70E8451F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11439-D33C-DD14-5B8B-8458A0034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84F63B-C221-27C1-EDCB-EE3876AEAC32}"/>
              </a:ext>
            </a:extLst>
          </p:cNvPr>
          <p:cNvSpPr txBox="1"/>
          <p:nvPr/>
        </p:nvSpPr>
        <p:spPr>
          <a:xfrm>
            <a:off x="5469786" y="5559423"/>
            <a:ext cx="73423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Snares are often needed to capture the retrograde guidewire into the antegrade</a:t>
            </a:r>
          </a:p>
          <a:p>
            <a:r>
              <a:rPr lang="en-US" sz="2800" dirty="0"/>
              <a:t>guide.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5907117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1C8A60-0A09-D254-F524-26085EB16FC9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6358CF-24E5-BEAA-4A8B-AE332D3C0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420D0B-B2EB-8CE7-F145-2C81B074A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038CB0-086B-8AA3-D9C2-EC2C217A5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8FD8CC-CD0A-C87A-945F-0D811BB1A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25" t="20263" r="34844" b="9193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791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5E09DE-2ED0-5BC8-9BF5-189641485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IVUS – Most commonly used modality in CTO PCI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7CED14-BBF3-E00B-D62F-FA1A02E3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0B04E8-4DB8-2593-F253-9C288684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09685-5994-2FE7-1062-3E86658B54BF}"/>
              </a:ext>
            </a:extLst>
          </p:cNvPr>
          <p:cNvSpPr txBox="1"/>
          <p:nvPr/>
        </p:nvSpPr>
        <p:spPr>
          <a:xfrm>
            <a:off x="849351" y="2305050"/>
            <a:ext cx="1016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4D9CE8-81F6-F310-1290-A2F8A7C43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53" t="38990" r="30735" b="29664"/>
          <a:stretch/>
        </p:blipFill>
        <p:spPr>
          <a:xfrm>
            <a:off x="0" y="1809812"/>
            <a:ext cx="12192000" cy="504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52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0AB75E-28F1-FFE9-EFF8-D6E54331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6D84DE-0D7C-7089-2FDE-60B17D674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A632D-3CCA-D9FD-3259-2CC290AE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F9C7A-2F62-B4AD-9692-8EC024267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331" y="0"/>
            <a:ext cx="680266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3744FB-685A-4742-B324-ECC158538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8424"/>
            <a:ext cx="5389331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219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87A9C3-390D-4AC7-251C-E65475CC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CTO strategies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7721FF-DE0E-0EC1-4977-504DEF48C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6F2457-871E-93A5-9110-A1002E52E7D1}"/>
              </a:ext>
            </a:extLst>
          </p:cNvPr>
          <p:cNvSpPr txBox="1"/>
          <p:nvPr/>
        </p:nvSpPr>
        <p:spPr>
          <a:xfrm>
            <a:off x="849351" y="2381250"/>
            <a:ext cx="96852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CTO crossing can occur either through Antegrade or the Retrograde direction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Either By: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US" sz="2400" dirty="0">
                <a:solidFill>
                  <a:schemeClr val="bg1"/>
                </a:solidFill>
              </a:rPr>
              <a:t>True lumen – to – True lumen </a:t>
            </a:r>
          </a:p>
          <a:p>
            <a:pPr marL="342900" indent="-342900">
              <a:buAutoNum type="arabicParenR"/>
            </a:pPr>
            <a:r>
              <a:rPr lang="en-US" sz="2400" dirty="0">
                <a:solidFill>
                  <a:schemeClr val="bg1"/>
                </a:solidFill>
              </a:rPr>
              <a:t>Subintimal space f/b re-entry to True lumen</a:t>
            </a:r>
            <a:endParaRPr lang="en-IN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76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B7C5741-6481-697C-5864-D12AC7921511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 rotWithShape="1">
          <a:blip r:embed="rId3"/>
          <a:srcRect t="33742" b="23038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26AC34B-726B-85BF-D949-F7DEEC811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29" y="365125"/>
            <a:ext cx="10515600" cy="1325563"/>
          </a:xfrm>
        </p:spPr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E2220-D044-B5D4-9147-17305676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46ED9-AEC0-F274-9049-81E5D6D1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2C1EFC-E8AD-CD92-EAAE-2ACFCBBE4DF1}"/>
              </a:ext>
            </a:extLst>
          </p:cNvPr>
          <p:cNvSpPr/>
          <p:nvPr/>
        </p:nvSpPr>
        <p:spPr>
          <a:xfrm>
            <a:off x="22302" y="365125"/>
            <a:ext cx="56119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HYBRID APPROACH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41081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56D21A-F334-2377-674F-4F7CC87A4775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E868B1-FE32-8AA8-691C-E230C9C5A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TRUE- TRUE LUMEN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5D872-89A7-AD44-DF1E-0859C2BE0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DF8B9-BC42-98BC-BC57-DEF814AF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82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EC8938-51C2-EAD7-0EA5-02AA0FC60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65" t="41041" r="29265" b="29663"/>
          <a:stretch/>
        </p:blipFill>
        <p:spPr>
          <a:xfrm>
            <a:off x="0" y="1420906"/>
            <a:ext cx="12192000" cy="543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865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8E5618-36B9-52BB-2E89-0DA6C1FA06FA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41D077-321E-421B-7C84-C98F4A4E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4EB0C-A234-9DB6-D2FE-A89CE237E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30964-1F8F-15A5-9B5B-6C108293B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8A7052-0B1C-9FCF-2173-D3FA00F21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30" t="43869" r="29466" b="160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F81AAD-5860-4463-F4DD-AB34720F2317}"/>
              </a:ext>
            </a:extLst>
          </p:cNvPr>
          <p:cNvSpPr/>
          <p:nvPr/>
        </p:nvSpPr>
        <p:spPr>
          <a:xfrm>
            <a:off x="465364" y="8982"/>
            <a:ext cx="10899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ANTEGRADE WIRE ESCALATION</a:t>
            </a:r>
          </a:p>
        </p:txBody>
      </p:sp>
    </p:spTree>
    <p:extLst>
      <p:ext uri="{BB962C8B-B14F-4D97-AF65-F5344CB8AC3E}">
        <p14:creationId xmlns:p14="http://schemas.microsoft.com/office/powerpoint/2010/main" val="41668800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418BD2-72F3-6958-934D-DE4A881B1C9C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715884-2FD7-7D8D-7BD2-1A07DA79D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3E8B0-7ADC-574E-5DF6-37315E4DB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BD330-4FFB-940D-2467-33B583E9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84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0D0820-AE93-CBF1-86DE-70A75E1533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12" t="46011" r="29466" b="189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369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F5300E-8D29-13D0-0F16-75D8C9E8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CTO Techniques</a:t>
            </a:r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062800-71A9-E7CD-71D2-B811C9F833D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823319" y="1662686"/>
            <a:ext cx="3953594" cy="509671"/>
          </a:xfrm>
        </p:spPr>
        <p:txBody>
          <a:bodyPr/>
          <a:lstStyle/>
          <a:p>
            <a:r>
              <a:rPr lang="en-US" dirty="0"/>
              <a:t>ANTEGRADE APPROACH</a:t>
            </a:r>
            <a:endParaRPr lang="en-IN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5A149D-8278-1467-D746-4E55A94A922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966224" y="1637952"/>
            <a:ext cx="3911982" cy="523316"/>
          </a:xfrm>
        </p:spPr>
        <p:txBody>
          <a:bodyPr/>
          <a:lstStyle/>
          <a:p>
            <a:r>
              <a:rPr lang="en-US" dirty="0"/>
              <a:t>RETROGRADE</a:t>
            </a:r>
            <a:endParaRPr lang="en-IN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37155A-5F63-B1BA-A814-BFD3387DB27D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864931" y="2172357"/>
            <a:ext cx="3911982" cy="230756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Single wire: </a:t>
            </a:r>
          </a:p>
          <a:p>
            <a:pPr marL="0" indent="0">
              <a:buNone/>
            </a:pPr>
            <a:r>
              <a:rPr lang="en-US" dirty="0"/>
              <a:t>Sliding / Penetration / Drilling</a:t>
            </a:r>
          </a:p>
          <a:p>
            <a:pPr marL="0" indent="0">
              <a:buNone/>
            </a:pPr>
            <a:r>
              <a:rPr lang="en-US" dirty="0"/>
              <a:t>Double wire:</a:t>
            </a:r>
          </a:p>
          <a:p>
            <a:pPr marL="0" indent="0">
              <a:buNone/>
            </a:pPr>
            <a:r>
              <a:rPr lang="en-US" dirty="0"/>
              <a:t>Anchor wire</a:t>
            </a:r>
          </a:p>
          <a:p>
            <a:pPr marL="0" indent="0">
              <a:buNone/>
            </a:pPr>
            <a:r>
              <a:rPr lang="en-US" dirty="0"/>
              <a:t>Buddy wire</a:t>
            </a:r>
          </a:p>
          <a:p>
            <a:pPr marL="0" indent="0">
              <a:buNone/>
            </a:pPr>
            <a:r>
              <a:rPr lang="en-US" dirty="0"/>
              <a:t>Parallel wire</a:t>
            </a:r>
          </a:p>
          <a:p>
            <a:pPr marL="0" indent="0">
              <a:buNone/>
            </a:pPr>
            <a:r>
              <a:rPr lang="en-US" dirty="0"/>
              <a:t>Seesaw wiring</a:t>
            </a:r>
          </a:p>
          <a:p>
            <a:pPr marL="0" indent="0">
              <a:buNone/>
            </a:pPr>
            <a:r>
              <a:rPr lang="en-US" dirty="0"/>
              <a:t>Knuckle wiring</a:t>
            </a:r>
          </a:p>
          <a:p>
            <a:pPr marL="0" indent="0">
              <a:buNone/>
            </a:pPr>
            <a:r>
              <a:rPr lang="en-US" dirty="0"/>
              <a:t>STAR</a:t>
            </a:r>
          </a:p>
          <a:p>
            <a:pPr marL="0" indent="0">
              <a:buNone/>
            </a:pPr>
            <a:r>
              <a:rPr lang="en-US" dirty="0" err="1"/>
              <a:t>Crossboss</a:t>
            </a:r>
            <a:r>
              <a:rPr lang="en-US" dirty="0"/>
              <a:t> and stingray</a:t>
            </a:r>
            <a:endParaRPr lang="en-IN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37D77A0-FC84-D671-ADC4-D10DF5DBB69D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775724" y="2294266"/>
            <a:ext cx="3911982" cy="2307568"/>
          </a:xfrm>
        </p:spPr>
        <p:txBody>
          <a:bodyPr/>
          <a:lstStyle/>
          <a:p>
            <a:r>
              <a:rPr lang="en-US" dirty="0"/>
              <a:t>Retrograde wire crossing</a:t>
            </a:r>
          </a:p>
          <a:p>
            <a:r>
              <a:rPr lang="en-US" dirty="0"/>
              <a:t>Kissing wire technique</a:t>
            </a:r>
          </a:p>
          <a:p>
            <a:r>
              <a:rPr lang="en-US" dirty="0"/>
              <a:t>Knuckle wire technique</a:t>
            </a:r>
          </a:p>
          <a:p>
            <a:r>
              <a:rPr lang="en-US" dirty="0"/>
              <a:t>CART</a:t>
            </a:r>
          </a:p>
          <a:p>
            <a:r>
              <a:rPr lang="en-US" dirty="0"/>
              <a:t>Reverse CART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E6E8E-F8BA-2529-8936-0AE6E06A2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9456D-F49C-CD04-C0BD-43E67B7C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8543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2FED72D-60F4-7B75-725D-1A57F4479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4AEA635-3F0C-E03B-6117-06FC4CE98F3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23B1F37-DB5C-9A9B-85F0-6AFF14AA944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664422" y="2831997"/>
            <a:ext cx="2522391" cy="3391469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SLIDING:</a:t>
            </a:r>
          </a:p>
          <a:p>
            <a:r>
              <a:rPr lang="en-US" dirty="0"/>
              <a:t>Forward movement of polymer jacketed wire.</a:t>
            </a:r>
          </a:p>
          <a:p>
            <a:r>
              <a:rPr lang="en-US" dirty="0"/>
              <a:t>Aim to track microchannels.</a:t>
            </a:r>
          </a:p>
          <a:p>
            <a:r>
              <a:rPr lang="en-US" dirty="0"/>
              <a:t>Gentle tip rotation and probing</a:t>
            </a:r>
            <a:endParaRPr lang="en-IN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4F09518-FF40-4F58-D2BE-1262408B2C0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730455" y="3832638"/>
            <a:ext cx="2587137" cy="172135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DRILLING:</a:t>
            </a:r>
          </a:p>
          <a:p>
            <a:r>
              <a:rPr lang="en-US" dirty="0"/>
              <a:t>Controlled rotation</a:t>
            </a:r>
          </a:p>
          <a:p>
            <a:r>
              <a:rPr lang="en-US" dirty="0"/>
              <a:t>Rotation in each direction less than 90 degree.</a:t>
            </a:r>
          </a:p>
          <a:p>
            <a:r>
              <a:rPr lang="en-US" dirty="0"/>
              <a:t>Small tip bend is necessary,.</a:t>
            </a:r>
          </a:p>
          <a:p>
            <a:r>
              <a:rPr lang="en-US" dirty="0"/>
              <a:t>Non polymer jacketed wires used</a:t>
            </a:r>
            <a:endParaRPr lang="en-IN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315EC2A-9EBF-D89B-D16A-A8EBCBFD84C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112174" y="3250558"/>
            <a:ext cx="2587137" cy="172135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PENETRATION</a:t>
            </a:r>
            <a:r>
              <a:rPr lang="en-US" dirty="0"/>
              <a:t>:</a:t>
            </a:r>
          </a:p>
          <a:p>
            <a:r>
              <a:rPr lang="en-US" dirty="0"/>
              <a:t>Intentionally steering the wire.</a:t>
            </a:r>
          </a:p>
          <a:p>
            <a:r>
              <a:rPr lang="en-US" dirty="0"/>
              <a:t>For calcified hard to penetrate lesion.</a:t>
            </a:r>
          </a:p>
          <a:p>
            <a:r>
              <a:rPr lang="en-US" dirty="0"/>
              <a:t>Use stiff wire</a:t>
            </a:r>
            <a:endParaRPr lang="en-IN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51E7372-E21E-A2A5-1054-A3FCB4CFC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68A9AF8-09A7-AC5A-7EE8-01EE972ED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9696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EB3D2-D73C-C9D1-101E-7C50A2713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F86EE-5293-4846-D79D-5B0AAC639CF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16AE1E-ED63-3E08-8AA6-C3F82EAA028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33BEF0-A004-D7E8-909C-13E4BD39A7E4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C247E-56B3-E376-083C-E37331FF3CD9}"/>
              </a:ext>
            </a:extLst>
          </p:cNvPr>
          <p:cNvSpPr>
            <a:spLocks noGrp="1"/>
          </p:cNvSpPr>
          <p:nvPr>
            <p:ph sz="quarter" idx="36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7F2DD7-CD4B-DEA7-18AA-F20F80098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69707D4-30DB-40CE-3C9A-ADF922274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0BDC35-D759-C46F-1C88-8BE1D998B6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7" t="33881" r="29063" b="53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031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062E-B423-7B8D-2C5C-5B2B7C8E0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A9576-F364-AA35-5A38-F7DDCCEDD2B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77D548-4174-3162-10CE-20CF1A6C0F5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6F2D5-DF1D-E4BC-CFDF-0904C9221604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9A6754-CAA8-0501-3E81-9E1FAC2B44A5}"/>
              </a:ext>
            </a:extLst>
          </p:cNvPr>
          <p:cNvSpPr>
            <a:spLocks noGrp="1"/>
          </p:cNvSpPr>
          <p:nvPr>
            <p:ph sz="quarter" idx="36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826478-0C67-8D38-34D6-F6DA597C7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1630202-F463-4C1B-5132-F9DB33EAE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88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DD0002-9B2A-7A00-ADE2-F825F9555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70" t="39377" r="31719" b="53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395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99508-4602-BE81-1B3C-BECA63591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46E4C-95E5-D75C-2378-4836B303455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2939D-A3C0-83F0-F770-458C2226ACF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48D491-A8D1-9BFF-7123-88E5474C8D67}"/>
              </a:ext>
            </a:extLst>
          </p:cNvPr>
          <p:cNvSpPr>
            <a:spLocks noGrp="1"/>
          </p:cNvSpPr>
          <p:nvPr>
            <p:ph sz="quarter" idx="36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A312BB2-893A-4471-99C1-FC1A492B6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622E138-82DC-1FFE-5C71-147F5977F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12" name="Screen_Recording_20230806_003627_YouTube">
            <a:hlinkClick r:id="" action="ppaction://media"/>
            <a:extLst>
              <a:ext uri="{FF2B5EF4-FFF2-40B4-BE49-F238E27FC236}">
                <a16:creationId xmlns:a16="http://schemas.microsoft.com/office/drawing/2014/main" id="{BCB6C6D1-C128-2DBD-7E21-56A8CF75D1C1}"/>
              </a:ext>
            </a:extLst>
          </p:cNvPr>
          <p:cNvPicPr>
            <a:picLocks noGrp="1" noChangeAspect="1"/>
          </p:cNvPicPr>
          <p:nvPr>
            <p:ph sz="quarter" idx="3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135" t="40440" r="18775" b="40733"/>
          <a:stretch/>
        </p:blipFill>
        <p:spPr>
          <a:xfrm>
            <a:off x="0" y="0"/>
            <a:ext cx="12192000" cy="7010400"/>
          </a:xfrm>
        </p:spPr>
      </p:pic>
    </p:spTree>
    <p:extLst>
      <p:ext uri="{BB962C8B-B14F-4D97-AF65-F5344CB8AC3E}">
        <p14:creationId xmlns:p14="http://schemas.microsoft.com/office/powerpoint/2010/main" val="8745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C55ECE-42DB-2DC9-825F-D1B18977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806" y="2117269"/>
            <a:ext cx="6318387" cy="2369749"/>
          </a:xfrm>
        </p:spPr>
        <p:txBody>
          <a:bodyPr/>
          <a:lstStyle/>
          <a:p>
            <a:r>
              <a:rPr lang="en-US" dirty="0"/>
              <a:t>Should CTO be intervened in this patient?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F47D8-40D0-3945-90AD-D49A5F973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405419-82D5-1BE7-89BE-91F82E77BC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0" b="3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2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01F21-C714-FAE0-98DA-2F2B4DCB9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20F29-369A-EB57-5D49-95BEA070233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2AE35-B932-03C9-AC4E-2581DC2711B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CF5B94-16B7-7687-9A60-F84313A3328D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3FD01-A9B9-8250-3459-246B976ABEA3}"/>
              </a:ext>
            </a:extLst>
          </p:cNvPr>
          <p:cNvSpPr>
            <a:spLocks noGrp="1"/>
          </p:cNvSpPr>
          <p:nvPr>
            <p:ph sz="quarter" idx="36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92025F0-C727-9E30-DC02-F3504E15D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95D448-2E2C-142E-5C2A-AFADD9A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90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78BF43-1C0B-F2F3-8F72-FCD4B3232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81" t="19429" r="25025" b="261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748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9216E-54E3-5EEA-894A-D4AFF0A76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A328C-0D57-0473-ACF3-1C12960F3B3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E5B87-835E-6655-366B-62F6F1D7BB6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" name="Screen_Recording_20230805_230730_YouTube">
            <a:hlinkClick r:id="" action="ppaction://media"/>
            <a:extLst>
              <a:ext uri="{FF2B5EF4-FFF2-40B4-BE49-F238E27FC236}">
                <a16:creationId xmlns:a16="http://schemas.microsoft.com/office/drawing/2014/main" id="{2958EE1C-00BA-4F7A-181A-607C01E1668C}"/>
              </a:ext>
            </a:extLst>
          </p:cNvPr>
          <p:cNvPicPr>
            <a:picLocks noGrp="1" noChangeAspect="1"/>
          </p:cNvPicPr>
          <p:nvPr>
            <p:ph sz="quarter" idx="3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036" t="41234" r="7151" b="39132"/>
          <a:stretch/>
        </p:blipFill>
        <p:spPr>
          <a:xfrm>
            <a:off x="0" y="1"/>
            <a:ext cx="12192000" cy="685799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0C7777-F449-CEB9-0A59-77FF19E377D9}"/>
              </a:ext>
            </a:extLst>
          </p:cNvPr>
          <p:cNvSpPr>
            <a:spLocks noGrp="1"/>
          </p:cNvSpPr>
          <p:nvPr>
            <p:ph sz="quarter" idx="36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72F2F2-9427-E4BF-694A-0500C942B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A94EC7-EB25-BA59-4C4F-C0C880A8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99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F5300E-8D29-13D0-0F16-75D8C9E8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CTO Techniques</a:t>
            </a:r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062800-71A9-E7CD-71D2-B811C9F833D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823319" y="1662686"/>
            <a:ext cx="3953594" cy="509671"/>
          </a:xfrm>
        </p:spPr>
        <p:txBody>
          <a:bodyPr/>
          <a:lstStyle/>
          <a:p>
            <a:r>
              <a:rPr lang="en-US" dirty="0"/>
              <a:t>ANTEGRADE APPROACH</a:t>
            </a:r>
            <a:endParaRPr lang="en-IN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5A149D-8278-1467-D746-4E55A94A922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966224" y="1637952"/>
            <a:ext cx="3911982" cy="523316"/>
          </a:xfrm>
        </p:spPr>
        <p:txBody>
          <a:bodyPr/>
          <a:lstStyle/>
          <a:p>
            <a:r>
              <a:rPr lang="en-US" dirty="0"/>
              <a:t>RETROGRADE</a:t>
            </a:r>
            <a:endParaRPr lang="en-IN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37155A-5F63-B1BA-A814-BFD3387DB27D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864931" y="2172357"/>
            <a:ext cx="3911982" cy="230756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Single wire: </a:t>
            </a:r>
          </a:p>
          <a:p>
            <a:pPr marL="0" indent="0">
              <a:buNone/>
            </a:pPr>
            <a:r>
              <a:rPr lang="en-US" dirty="0"/>
              <a:t>Sliding / Penetration / Drilling</a:t>
            </a:r>
          </a:p>
          <a:p>
            <a:pPr marL="0" indent="0">
              <a:buNone/>
            </a:pPr>
            <a:r>
              <a:rPr lang="en-US" dirty="0"/>
              <a:t>Double wire:</a:t>
            </a:r>
          </a:p>
          <a:p>
            <a:pPr marL="0" indent="0">
              <a:buNone/>
            </a:pPr>
            <a:r>
              <a:rPr lang="en-US" dirty="0"/>
              <a:t>Anchor wire</a:t>
            </a:r>
          </a:p>
          <a:p>
            <a:pPr marL="0" indent="0">
              <a:buNone/>
            </a:pPr>
            <a:r>
              <a:rPr lang="en-US" dirty="0"/>
              <a:t>Buddy wire</a:t>
            </a:r>
          </a:p>
          <a:p>
            <a:pPr marL="0" indent="0">
              <a:buNone/>
            </a:pPr>
            <a:r>
              <a:rPr lang="en-US" dirty="0"/>
              <a:t>Parallel wire</a:t>
            </a:r>
          </a:p>
          <a:p>
            <a:pPr marL="0" indent="0">
              <a:buNone/>
            </a:pPr>
            <a:r>
              <a:rPr lang="en-US" dirty="0"/>
              <a:t>Seesaw wiring</a:t>
            </a:r>
          </a:p>
          <a:p>
            <a:pPr marL="0" indent="0">
              <a:buNone/>
            </a:pPr>
            <a:r>
              <a:rPr lang="en-US" dirty="0"/>
              <a:t>Knuckle wiring</a:t>
            </a:r>
          </a:p>
          <a:p>
            <a:pPr marL="0" indent="0">
              <a:buNone/>
            </a:pPr>
            <a:r>
              <a:rPr lang="en-US" dirty="0"/>
              <a:t>STAR</a:t>
            </a:r>
          </a:p>
          <a:p>
            <a:pPr marL="0" indent="0">
              <a:buNone/>
            </a:pPr>
            <a:r>
              <a:rPr lang="en-US" dirty="0" err="1"/>
              <a:t>Crossboss</a:t>
            </a:r>
            <a:r>
              <a:rPr lang="en-US" dirty="0"/>
              <a:t> and stingray</a:t>
            </a:r>
            <a:endParaRPr lang="en-IN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37D77A0-FC84-D671-ADC4-D10DF5DBB69D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775724" y="2294266"/>
            <a:ext cx="3911982" cy="2307568"/>
          </a:xfrm>
        </p:spPr>
        <p:txBody>
          <a:bodyPr/>
          <a:lstStyle/>
          <a:p>
            <a:r>
              <a:rPr lang="en-US" dirty="0"/>
              <a:t>Retrograde wire crossing</a:t>
            </a:r>
          </a:p>
          <a:p>
            <a:r>
              <a:rPr lang="en-US" dirty="0"/>
              <a:t>Kissing wire technique</a:t>
            </a:r>
          </a:p>
          <a:p>
            <a:r>
              <a:rPr lang="en-US" dirty="0"/>
              <a:t>Knuckle wire technique</a:t>
            </a:r>
          </a:p>
          <a:p>
            <a:r>
              <a:rPr lang="en-US" dirty="0"/>
              <a:t>CART</a:t>
            </a:r>
          </a:p>
          <a:p>
            <a:r>
              <a:rPr lang="en-US" dirty="0"/>
              <a:t>Reverse CART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E6E8E-F8BA-2529-8936-0AE6E06A2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9456D-F49C-CD04-C0BD-43E67B7C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865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88F6EE-ACF7-9355-61D3-7FB0504FF8A5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>
                <a:solidFill>
                  <a:srgbClr val="FF0000"/>
                </a:solidFill>
              </a:rPr>
              <a:t>Small </a:t>
            </a:r>
            <a:r>
              <a:rPr lang="en-US" dirty="0" err="1">
                <a:solidFill>
                  <a:srgbClr val="FF0000"/>
                </a:solidFill>
              </a:rPr>
              <a:t>calibre</a:t>
            </a:r>
            <a:r>
              <a:rPr lang="en-US" dirty="0">
                <a:solidFill>
                  <a:srgbClr val="FF0000"/>
                </a:solidFill>
              </a:rPr>
              <a:t> balloon 1.2-1.5mm</a:t>
            </a:r>
          </a:p>
          <a:p>
            <a:pPr marL="514350" indent="-514350">
              <a:buAutoNum type="arabicParenR"/>
            </a:pPr>
            <a:r>
              <a:rPr lang="en-US" dirty="0">
                <a:solidFill>
                  <a:srgbClr val="FF0000"/>
                </a:solidFill>
              </a:rPr>
              <a:t>Threader micro dilation catheter</a:t>
            </a:r>
          </a:p>
          <a:p>
            <a:pPr marL="514350" indent="-514350">
              <a:buAutoNum type="arabicParenR"/>
            </a:pPr>
            <a:r>
              <a:rPr lang="en-US" dirty="0">
                <a:solidFill>
                  <a:srgbClr val="FF0000"/>
                </a:solidFill>
              </a:rPr>
              <a:t>Micro catheter for balloon uncrossable lesion</a:t>
            </a:r>
          </a:p>
          <a:p>
            <a:pPr marL="514350" indent="-514350">
              <a:buAutoNum type="arabicParenR"/>
            </a:pPr>
            <a:r>
              <a:rPr lang="en-US" dirty="0">
                <a:solidFill>
                  <a:srgbClr val="FF0000"/>
                </a:solidFill>
              </a:rPr>
              <a:t>Excimer laser coronary atherectomy</a:t>
            </a:r>
          </a:p>
          <a:p>
            <a:pPr marL="514350" indent="-514350">
              <a:buAutoNum type="arabicParenR"/>
            </a:pPr>
            <a:r>
              <a:rPr lang="en-US" dirty="0">
                <a:solidFill>
                  <a:srgbClr val="FF0000"/>
                </a:solidFill>
              </a:rPr>
              <a:t>Rotational / Orbital atherectomy</a:t>
            </a:r>
          </a:p>
          <a:p>
            <a:pPr marL="514350" indent="-514350">
              <a:buAutoNum type="arabicParenR"/>
            </a:pPr>
            <a:r>
              <a:rPr lang="en-US" dirty="0">
                <a:solidFill>
                  <a:srgbClr val="FF0000"/>
                </a:solidFill>
              </a:rPr>
              <a:t>Cutting and scoring balloon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7C1A87-AFEA-C28A-60D1-3E598093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Balloon uncrossable lesions: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F73F5-6D83-1553-D956-616DFD1B5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169401-E06A-C151-83AC-1203304BF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265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EB1F5E6-0168-0B42-9792-89CDE1FDB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Lesion crossed?</a:t>
            </a:r>
            <a:endParaRPr lang="en-IN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73E9C90-9898-0839-BE2E-485CBDBBAB1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38022" y="2636328"/>
            <a:ext cx="9445152" cy="2241805"/>
          </a:xfrm>
        </p:spPr>
        <p:txBody>
          <a:bodyPr/>
          <a:lstStyle/>
          <a:p>
            <a:r>
              <a:rPr lang="en-US" sz="2400" dirty="0"/>
              <a:t>Sudden spontaneous freedom of wire tip </a:t>
            </a:r>
            <a:r>
              <a:rPr lang="en-US" sz="2400" dirty="0">
                <a:sym typeface="Wingdings" panose="05000000000000000000" pitchFamily="2" charset="2"/>
              </a:rPr>
              <a:t>True distal lumen</a:t>
            </a:r>
          </a:p>
          <a:p>
            <a:r>
              <a:rPr lang="en-US" sz="2400" dirty="0">
                <a:sym typeface="Wingdings" panose="05000000000000000000" pitchFamily="2" charset="2"/>
              </a:rPr>
              <a:t>Exchange with workhorse wire</a:t>
            </a:r>
          </a:p>
          <a:p>
            <a:r>
              <a:rPr lang="en-US" sz="2400" dirty="0">
                <a:sym typeface="Wingdings" panose="05000000000000000000" pitchFamily="2" charset="2"/>
              </a:rPr>
              <a:t>Contralateral injection . Best Method</a:t>
            </a:r>
            <a:endParaRPr lang="en-IN" sz="24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8165E5-6ACF-3E01-3664-0377395DE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395CEC-5658-11DB-95D4-5E9CB3C99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980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68C8F-6D20-3286-A7CE-E7A3E9CC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Lesion not crossed?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F30DB-723F-A5D0-350A-ED052552561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sz="2800" dirty="0"/>
              <a:t>Stop the procedure</a:t>
            </a:r>
            <a:endParaRPr lang="en-IN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8F7BD0-3C88-ABC8-C8F6-A6CDD7A4A69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25624" y="3617963"/>
            <a:ext cx="7759788" cy="2241805"/>
          </a:xfrm>
        </p:spPr>
        <p:txBody>
          <a:bodyPr/>
          <a:lstStyle/>
          <a:p>
            <a:r>
              <a:rPr lang="en-US" sz="2000" dirty="0"/>
              <a:t>No wire success in 60 minutes procedure time or 30 minutes </a:t>
            </a:r>
            <a:r>
              <a:rPr lang="en-US" sz="2000" dirty="0" err="1"/>
              <a:t>fluro</a:t>
            </a:r>
            <a:r>
              <a:rPr lang="en-US" sz="2000" dirty="0"/>
              <a:t> time</a:t>
            </a:r>
          </a:p>
          <a:p>
            <a:r>
              <a:rPr lang="en-US" sz="2000" dirty="0"/>
              <a:t>No balloon success in 2 hours procedure time or 60 minutes </a:t>
            </a:r>
            <a:r>
              <a:rPr lang="en-US" sz="2000" dirty="0" err="1"/>
              <a:t>fluro</a:t>
            </a:r>
            <a:r>
              <a:rPr lang="en-US" sz="2000" dirty="0"/>
              <a:t> time</a:t>
            </a:r>
          </a:p>
          <a:p>
            <a:r>
              <a:rPr lang="en-US" sz="2000" dirty="0"/>
              <a:t>Dye limit crosses 400 ml in Patient with normal RFT</a:t>
            </a:r>
            <a:endParaRPr lang="en-IN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901BD-D77F-B821-FDDD-DD72F59B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F5C8D-253A-518C-F3DD-C43776B38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1879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DFDDA-9B7A-7FC5-4598-E93146E26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Failed CTO ?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44E9A3-B51C-8C3A-0537-7FF47144D7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03661" y="2449216"/>
            <a:ext cx="6888665" cy="2241805"/>
          </a:xfrm>
        </p:spPr>
        <p:txBody>
          <a:bodyPr/>
          <a:lstStyle/>
          <a:p>
            <a:r>
              <a:rPr lang="en-US" sz="2000" dirty="0"/>
              <a:t>Reattempt after 2-4 weeks</a:t>
            </a:r>
          </a:p>
          <a:p>
            <a:r>
              <a:rPr lang="en-US" sz="2000" dirty="0"/>
              <a:t>Immediate switch / after 2 week switch to retrograde technique</a:t>
            </a:r>
          </a:p>
          <a:p>
            <a:r>
              <a:rPr lang="en-US" sz="2000" dirty="0"/>
              <a:t>Make use of higher expertise</a:t>
            </a:r>
            <a:endParaRPr lang="en-IN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547A1-CBFD-2938-A546-837DA9DEE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DBB6F-5DCD-C423-AE8C-3474BA3D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778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AD396-78E0-6489-68F6-245CB9C2B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70C88-E4DA-2630-8F01-B387C54F02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1D5CE3-F3B1-D841-083F-6B1E54264F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8774A-BF15-AFC1-7FBE-9C58BF3D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C15CF-AA47-4D7E-F075-5D8FFC118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97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8E7F77-1712-0A55-21CC-48A765153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71" t="20901" r="26323" b="212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4475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2F4D4-CB28-23B0-5E2E-405028DD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7FEA7-8DB7-2A44-5B33-CA595D5A594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9003E-65E0-4E4A-7F78-BE3510E213B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04E3E-8B31-1F7B-2EA3-CD561D7FB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58CB0-B009-A673-312D-05061FB26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98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2B7460-A3EA-4F8D-F322-13C4B3B00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41" t="32318" r="29559" b="210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6041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D652C-4123-7529-4EFF-650297B24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8EFF41-ECCE-D978-B78A-8D3E59E5C21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D8D54D-6745-6A7E-5D3C-0ECE7072CB2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5AF0E-E817-3463-98CC-87E425572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A0FAB-A11A-8785-C55A-9B5130AB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99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7733BC-DC7D-9B15-BD7D-C4E0F8AFB6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18" r="166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E37D3E-1889-3D7C-94F0-7CF2FDE10917}"/>
              </a:ext>
            </a:extLst>
          </p:cNvPr>
          <p:cNvSpPr/>
          <p:nvPr/>
        </p:nvSpPr>
        <p:spPr>
          <a:xfrm>
            <a:off x="2552608" y="3529375"/>
            <a:ext cx="42180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20800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ientific-Findings_WAC_CP_v10" id="{DFB4E90D-091B-45B9-9CB3-B93AA2CDF265}" vid="{C9138B91-C486-4852-8AB0-95D8040FA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DD645B-D823-4D85-A8AC-AFAC8212B2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6D7367-F508-4F80-B02C-79260B726607}">
  <ds:schemaRefs>
    <ds:schemaRef ds:uri="http://schemas.microsoft.com/office/2006/metadata/properties"/>
    <ds:schemaRef ds:uri="http://schemas.microsoft.com/sharepoint/v3"/>
    <ds:schemaRef ds:uri="230e9df3-be65-4c73-a93b-d1236ebd677e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71af3243-3dd4-4a8d-8c0d-dd76da1f02a5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C44BFB8-0B48-48D5-A0BA-9317960E8F6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Scientific findings presentation</Template>
  <TotalTime>4786</TotalTime>
  <Words>2862</Words>
  <Application>Microsoft Office PowerPoint</Application>
  <PresentationFormat>Widescreen</PresentationFormat>
  <Paragraphs>646</Paragraphs>
  <Slides>99</Slides>
  <Notes>54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8" baseType="lpstr">
      <vt:lpstr>Arial</vt:lpstr>
      <vt:lpstr>Arial Nova</vt:lpstr>
      <vt:lpstr>Biome</vt:lpstr>
      <vt:lpstr>Biome Light</vt:lpstr>
      <vt:lpstr>Calibri</vt:lpstr>
      <vt:lpstr>Segoe UI</vt:lpstr>
      <vt:lpstr>Times New Roman</vt:lpstr>
      <vt:lpstr>Wingdings</vt:lpstr>
      <vt:lpstr>Office Theme</vt:lpstr>
      <vt:lpstr>CTO INTERVENTION</vt:lpstr>
      <vt:lpstr>REFERENCES</vt:lpstr>
      <vt:lpstr>Definition- CTO</vt:lpstr>
      <vt:lpstr>DEVELOPMENT OF CTO</vt:lpstr>
      <vt:lpstr>Development of CTO</vt:lpstr>
      <vt:lpstr>PowerPoint Presentation</vt:lpstr>
      <vt:lpstr>PowerPoint Presentation</vt:lpstr>
      <vt:lpstr>PowerPoint Presentation</vt:lpstr>
      <vt:lpstr>Should CTO be intervened in this patient?</vt:lpstr>
      <vt:lpstr>PowerPoint Presentation</vt:lpstr>
      <vt:lpstr>CTO benefits</vt:lpstr>
      <vt:lpstr>PowerPoint Presentation</vt:lpstr>
      <vt:lpstr>PowerPoint Presentation</vt:lpstr>
      <vt:lpstr>CTO benefits</vt:lpstr>
      <vt:lpstr>CTO benefits</vt:lpstr>
      <vt:lpstr>CTO benefits</vt:lpstr>
      <vt:lpstr>PowerPoint Presentation</vt:lpstr>
      <vt:lpstr>PowerPoint Presentation</vt:lpstr>
      <vt:lpstr>PowerPoint Presentation</vt:lpstr>
      <vt:lpstr>PowerPoint Presentation</vt:lpstr>
      <vt:lpstr>CTO benefits</vt:lpstr>
      <vt:lpstr>PowerPoint Presentation</vt:lpstr>
      <vt:lpstr>PowerPoint Presentation</vt:lpstr>
      <vt:lpstr>ESTIMATING LIKEHOOD OF SUCCESS</vt:lpstr>
      <vt:lpstr>PowerPoint Presentation</vt:lpstr>
      <vt:lpstr>PowerPoint Presentation</vt:lpstr>
      <vt:lpstr>PowerPoint Presentation</vt:lpstr>
      <vt:lpstr>ESTIMATING RISK?</vt:lpstr>
      <vt:lpstr>PowerPoint Presentation</vt:lpstr>
      <vt:lpstr>CTO PLANNING</vt:lpstr>
      <vt:lpstr>PowerPoint Presentation</vt:lpstr>
      <vt:lpstr>Contraindication to CTO-PCI</vt:lpstr>
      <vt:lpstr>PowerPoint Presentation</vt:lpstr>
      <vt:lpstr>DUAL INJECTION 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ANTICOAGULATION</vt:lpstr>
      <vt:lpstr>Assessing CTOs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Acute entry angle </vt:lpstr>
      <vt:lpstr>PowerPoint Presentation</vt:lpstr>
      <vt:lpstr>PowerPoint Presentation</vt:lpstr>
      <vt:lpstr>PowerPoint Presentation</vt:lpstr>
      <vt:lpstr>PowerPoint Presentation</vt:lpstr>
      <vt:lpstr>SHEATHS</vt:lpstr>
      <vt:lpstr>Guide Catheters</vt:lpstr>
      <vt:lpstr>CTO guide wires</vt:lpstr>
      <vt:lpstr>PowerPoint Presentation</vt:lpstr>
      <vt:lpstr>PowerPoint Presentation</vt:lpstr>
      <vt:lpstr>MICROCATHETERS AND SUPPORT CATHETERS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Cross Boss catheter</vt:lpstr>
      <vt:lpstr>PowerPoint Presentation</vt:lpstr>
      <vt:lpstr>Stingray balloon and guidewire</vt:lpstr>
      <vt:lpstr>PowerPoint Presentation</vt:lpstr>
      <vt:lpstr>PowerPoint Presentation</vt:lpstr>
      <vt:lpstr>Snares </vt:lpstr>
      <vt:lpstr>PowerPoint Presentation</vt:lpstr>
      <vt:lpstr>IVUS – Most commonly used modality in CTO PCI</vt:lpstr>
      <vt:lpstr>CTO strategies</vt:lpstr>
      <vt:lpstr>PowerPoint Presentation</vt:lpstr>
      <vt:lpstr>TRUE- TRUE LUMEN</vt:lpstr>
      <vt:lpstr>PowerPoint Presentation</vt:lpstr>
      <vt:lpstr>PowerPoint Presentation</vt:lpstr>
      <vt:lpstr>CTO 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CTO Techniques</vt:lpstr>
      <vt:lpstr>Balloon uncrossable lesions:</vt:lpstr>
      <vt:lpstr>Lesion crossed?</vt:lpstr>
      <vt:lpstr>Lesion not crossed?</vt:lpstr>
      <vt:lpstr>Failed CTO 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CTO INTERVENTION</dc:title>
  <dc:creator>ACER</dc:creator>
  <cp:lastModifiedBy>ACER</cp:lastModifiedBy>
  <cp:revision>43</cp:revision>
  <dcterms:created xsi:type="dcterms:W3CDTF">2023-07-18T18:00:36Z</dcterms:created>
  <dcterms:modified xsi:type="dcterms:W3CDTF">2023-08-06T17:38:57Z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